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0" r:id="rId17"/>
    <p:sldId id="271" r:id="rId18"/>
    <p:sldId id="272" r:id="rId19"/>
  </p:sldIdLst>
  <p:sldSz cx="18288000" cy="10287000"/>
  <p:notesSz cx="6858000" cy="9144000"/>
  <p:embeddedFontLst>
    <p:embeddedFont>
      <p:font typeface="Banburi" panose="020B0604020202020204" charset="-34"/>
      <p:regular r:id="rId21"/>
    </p:embeddedFont>
    <p:embeddedFont>
      <p:font typeface="Banburi Bold" panose="020B0604020202020204" charset="-34"/>
      <p:regular r:id="rId22"/>
    </p:embeddedFont>
    <p:embeddedFont>
      <p:font typeface="Banburi Italics" panose="020B0604020202020204" charset="-34"/>
      <p:regular r:id="rId23"/>
    </p:embeddedFont>
    <p:embeddedFont>
      <p:font typeface="Banburi Ultra-Bold" panose="020B0604020202020204" charset="-34"/>
      <p:regular r:id="rId24"/>
    </p:embeddedFont>
    <p:embeddedFont>
      <p:font typeface="Brasika" panose="020B0604020202020204" charset="0"/>
      <p:regular r:id="rId25"/>
    </p:embeddedFont>
    <p:embeddedFont>
      <p:font typeface="Calibri" panose="020F0502020204030204" pitchFamily="34" charset="0"/>
      <p:regular r:id="rId26"/>
      <p:bold r:id="rId27"/>
      <p:italic r:id="rId28"/>
      <p:boldItalic r:id="rId29"/>
    </p:embeddedFont>
    <p:embeddedFont>
      <p:font typeface="Telegraf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8" y="8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A368D-0ED2-4EBE-BBD2-77986178AC24}" type="datetimeFigureOut">
              <a:rPr lang="en-ID" smtClean="0"/>
              <a:t>13/06/2024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7FD70-4FD9-47B8-857E-0B7483B0E3F5}" type="slidenum">
              <a:rPr lang="en-ID" smtClean="0"/>
              <a:t>‹#›</a:t>
            </a:fld>
            <a:endParaRPr lang="en-ID"/>
          </a:p>
        </p:txBody>
      </p:sp>
    </p:spTree>
    <p:extLst>
      <p:ext uri="{BB962C8B-B14F-4D97-AF65-F5344CB8AC3E}">
        <p14:creationId xmlns:p14="http://schemas.microsoft.com/office/powerpoint/2010/main" val="57718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44E7FD70-4FD9-47B8-857E-0B7483B0E3F5}" type="slidenum">
              <a:rPr lang="en-ID" smtClean="0"/>
              <a:t>12</a:t>
            </a:fld>
            <a:endParaRPr lang="en-ID"/>
          </a:p>
        </p:txBody>
      </p:sp>
    </p:spTree>
    <p:extLst>
      <p:ext uri="{BB962C8B-B14F-4D97-AF65-F5344CB8AC3E}">
        <p14:creationId xmlns:p14="http://schemas.microsoft.com/office/powerpoint/2010/main" val="4119483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44E7FD70-4FD9-47B8-857E-0B7483B0E3F5}" type="slidenum">
              <a:rPr lang="en-ID" smtClean="0"/>
              <a:t>13</a:t>
            </a:fld>
            <a:endParaRPr lang="en-ID"/>
          </a:p>
        </p:txBody>
      </p:sp>
    </p:spTree>
    <p:extLst>
      <p:ext uri="{BB962C8B-B14F-4D97-AF65-F5344CB8AC3E}">
        <p14:creationId xmlns:p14="http://schemas.microsoft.com/office/powerpoint/2010/main" val="214322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8.png"/><Relationship Id="rId5" Type="http://schemas.openxmlformats.org/officeDocument/2006/relationships/image" Target="../media/image8.png"/><Relationship Id="rId15" Type="http://schemas.openxmlformats.org/officeDocument/2006/relationships/image" Target="../media/image39.png"/><Relationship Id="rId10" Type="http://schemas.openxmlformats.org/officeDocument/2006/relationships/image" Target="../media/image15.svg"/><Relationship Id="rId4" Type="http://schemas.openxmlformats.org/officeDocument/2006/relationships/image" Target="../media/image22.svg"/><Relationship Id="rId9" Type="http://schemas.openxmlformats.org/officeDocument/2006/relationships/image" Target="../media/image14.png"/><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4.png"/><Relationship Id="rId18" Type="http://schemas.openxmlformats.org/officeDocument/2006/relationships/image" Target="../media/image37.jpe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29.svg"/><Relationship Id="rId17" Type="http://schemas.openxmlformats.org/officeDocument/2006/relationships/image" Target="../media/image36.jpeg"/><Relationship Id="rId2" Type="http://schemas.openxmlformats.org/officeDocument/2006/relationships/image" Target="../media/image20.jpeg"/><Relationship Id="rId16" Type="http://schemas.openxmlformats.org/officeDocument/2006/relationships/image" Target="../media/image17.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8.png"/><Relationship Id="rId5" Type="http://schemas.openxmlformats.org/officeDocument/2006/relationships/image" Target="../media/image8.png"/><Relationship Id="rId15" Type="http://schemas.openxmlformats.org/officeDocument/2006/relationships/image" Target="../media/image16.png"/><Relationship Id="rId10" Type="http://schemas.openxmlformats.org/officeDocument/2006/relationships/image" Target="../media/image15.svg"/><Relationship Id="rId19" Type="http://schemas.openxmlformats.org/officeDocument/2006/relationships/image" Target="../media/image40.png"/><Relationship Id="rId4" Type="http://schemas.openxmlformats.org/officeDocument/2006/relationships/image" Target="../media/image22.svg"/><Relationship Id="rId9" Type="http://schemas.openxmlformats.org/officeDocument/2006/relationships/image" Target="../media/image14.png"/><Relationship Id="rId14" Type="http://schemas.openxmlformats.org/officeDocument/2006/relationships/image" Target="../media/image25.sv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svg"/><Relationship Id="rId18" Type="http://schemas.openxmlformats.org/officeDocument/2006/relationships/image" Target="../media/image42.png"/><Relationship Id="rId3" Type="http://schemas.openxmlformats.org/officeDocument/2006/relationships/image" Target="../media/image20.jpeg"/><Relationship Id="rId21" Type="http://schemas.openxmlformats.org/officeDocument/2006/relationships/image" Target="../media/image44.png"/><Relationship Id="rId7" Type="http://schemas.openxmlformats.org/officeDocument/2006/relationships/image" Target="../media/image9.svg"/><Relationship Id="rId12" Type="http://schemas.openxmlformats.org/officeDocument/2006/relationships/image" Target="../media/image28.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5.svg"/><Relationship Id="rId5" Type="http://schemas.openxmlformats.org/officeDocument/2006/relationships/image" Target="../media/image22.svg"/><Relationship Id="rId15" Type="http://schemas.openxmlformats.org/officeDocument/2006/relationships/image" Target="../media/image25.svg"/><Relationship Id="rId10" Type="http://schemas.openxmlformats.org/officeDocument/2006/relationships/image" Target="../media/image14.png"/><Relationship Id="rId19"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27.svg"/><Relationship Id="rId14" Type="http://schemas.openxmlformats.org/officeDocument/2006/relationships/image" Target="../media/image24.png"/><Relationship Id="rId22"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svg"/><Relationship Id="rId18" Type="http://schemas.openxmlformats.org/officeDocument/2006/relationships/image" Target="../media/image46.jpeg"/><Relationship Id="rId3" Type="http://schemas.openxmlformats.org/officeDocument/2006/relationships/image" Target="../media/image20.jpeg"/><Relationship Id="rId7" Type="http://schemas.openxmlformats.org/officeDocument/2006/relationships/image" Target="../media/image9.svg"/><Relationship Id="rId12" Type="http://schemas.openxmlformats.org/officeDocument/2006/relationships/image" Target="../media/image28.pn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5.svg"/><Relationship Id="rId5" Type="http://schemas.openxmlformats.org/officeDocument/2006/relationships/image" Target="../media/image22.svg"/><Relationship Id="rId15" Type="http://schemas.openxmlformats.org/officeDocument/2006/relationships/image" Target="../media/image25.svg"/><Relationship Id="rId10" Type="http://schemas.openxmlformats.org/officeDocument/2006/relationships/image" Target="../media/image14.png"/><Relationship Id="rId19" Type="http://schemas.openxmlformats.org/officeDocument/2006/relationships/image" Target="../media/image47.jpeg"/><Relationship Id="rId4" Type="http://schemas.openxmlformats.org/officeDocument/2006/relationships/image" Target="../media/image21.png"/><Relationship Id="rId9" Type="http://schemas.openxmlformats.org/officeDocument/2006/relationships/image" Target="../media/image27.svg"/><Relationship Id="rId1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image" Target="../media/image20.jpe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8.png"/><Relationship Id="rId5" Type="http://schemas.openxmlformats.org/officeDocument/2006/relationships/image" Target="../media/image8.png"/><Relationship Id="rId15" Type="http://schemas.openxmlformats.org/officeDocument/2006/relationships/image" Target="../media/image16.png"/><Relationship Id="rId10" Type="http://schemas.openxmlformats.org/officeDocument/2006/relationships/image" Target="../media/image15.svg"/><Relationship Id="rId4" Type="http://schemas.openxmlformats.org/officeDocument/2006/relationships/image" Target="../media/image22.svg"/><Relationship Id="rId9" Type="http://schemas.openxmlformats.org/officeDocument/2006/relationships/image" Target="../media/image14.png"/><Relationship Id="rId14" Type="http://schemas.openxmlformats.org/officeDocument/2006/relationships/image" Target="../media/image25.sv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image" Target="../media/image20.jpe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8.png"/><Relationship Id="rId5" Type="http://schemas.openxmlformats.org/officeDocument/2006/relationships/image" Target="../media/image8.png"/><Relationship Id="rId15" Type="http://schemas.openxmlformats.org/officeDocument/2006/relationships/image" Target="../media/image16.png"/><Relationship Id="rId10" Type="http://schemas.openxmlformats.org/officeDocument/2006/relationships/image" Target="../media/image15.svg"/><Relationship Id="rId4" Type="http://schemas.openxmlformats.org/officeDocument/2006/relationships/image" Target="../media/image22.svg"/><Relationship Id="rId9" Type="http://schemas.openxmlformats.org/officeDocument/2006/relationships/image" Target="../media/image14.png"/><Relationship Id="rId14"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image" Target="../media/image20.jpe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8.png"/><Relationship Id="rId5" Type="http://schemas.openxmlformats.org/officeDocument/2006/relationships/image" Target="../media/image8.png"/><Relationship Id="rId15" Type="http://schemas.openxmlformats.org/officeDocument/2006/relationships/image" Target="../media/image16.png"/><Relationship Id="rId10" Type="http://schemas.openxmlformats.org/officeDocument/2006/relationships/image" Target="../media/image15.svg"/><Relationship Id="rId4" Type="http://schemas.openxmlformats.org/officeDocument/2006/relationships/image" Target="../media/image22.svg"/><Relationship Id="rId9" Type="http://schemas.openxmlformats.org/officeDocument/2006/relationships/image" Target="../media/image14.png"/><Relationship Id="rId14"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image" Target="../media/image20.jpe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8.png"/><Relationship Id="rId5" Type="http://schemas.openxmlformats.org/officeDocument/2006/relationships/image" Target="../media/image8.png"/><Relationship Id="rId15" Type="http://schemas.openxmlformats.org/officeDocument/2006/relationships/image" Target="../media/image16.png"/><Relationship Id="rId10" Type="http://schemas.openxmlformats.org/officeDocument/2006/relationships/image" Target="../media/image15.svg"/><Relationship Id="rId4" Type="http://schemas.openxmlformats.org/officeDocument/2006/relationships/image" Target="../media/image22.svg"/><Relationship Id="rId9" Type="http://schemas.openxmlformats.org/officeDocument/2006/relationships/image" Target="../media/image14.png"/><Relationship Id="rId14"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4.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5.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png"/><Relationship Id="rId5" Type="http://schemas.openxmlformats.org/officeDocument/2006/relationships/image" Target="../media/image23.png"/><Relationship Id="rId10" Type="http://schemas.openxmlformats.org/officeDocument/2006/relationships/image" Target="../media/image16.png"/><Relationship Id="rId4" Type="http://schemas.openxmlformats.org/officeDocument/2006/relationships/image" Target="../media/image22.sv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0.jpeg"/><Relationship Id="rId1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29.svg"/><Relationship Id="rId17" Type="http://schemas.openxmlformats.org/officeDocument/2006/relationships/image" Target="../media/image34.jpeg"/><Relationship Id="rId2" Type="http://schemas.openxmlformats.org/officeDocument/2006/relationships/image" Target="../media/image20.jpeg"/><Relationship Id="rId16"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8.png"/><Relationship Id="rId5" Type="http://schemas.openxmlformats.org/officeDocument/2006/relationships/image" Target="../media/image8.png"/><Relationship Id="rId15" Type="http://schemas.openxmlformats.org/officeDocument/2006/relationships/image" Target="../media/image32.jpeg"/><Relationship Id="rId10" Type="http://schemas.openxmlformats.org/officeDocument/2006/relationships/image" Target="../media/image15.svg"/><Relationship Id="rId19" Type="http://schemas.openxmlformats.org/officeDocument/2006/relationships/image" Target="../media/image17.png"/><Relationship Id="rId4" Type="http://schemas.openxmlformats.org/officeDocument/2006/relationships/image" Target="../media/image22.svg"/><Relationship Id="rId9" Type="http://schemas.openxmlformats.org/officeDocument/2006/relationships/image" Target="../media/image14.png"/><Relationship Id="rId14" Type="http://schemas.openxmlformats.org/officeDocument/2006/relationships/image" Target="../media/image31.jpe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7.jpe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36.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5.png"/><Relationship Id="rId5" Type="http://schemas.openxmlformats.org/officeDocument/2006/relationships/image" Target="../media/image28.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7.png"/><Relationship Id="rId4" Type="http://schemas.openxmlformats.org/officeDocument/2006/relationships/image" Target="../media/image22.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7.png"/><Relationship Id="rId4" Type="http://schemas.openxmlformats.org/officeDocument/2006/relationships/image" Target="../media/image22.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image" Target="../media/image15.svg"/><Relationship Id="rId2" Type="http://schemas.openxmlformats.org/officeDocument/2006/relationships/image" Target="../media/image20.jpe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14.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8.png"/><Relationship Id="rId5" Type="http://schemas.openxmlformats.org/officeDocument/2006/relationships/image" Target="../media/image8.png"/><Relationship Id="rId15" Type="http://schemas.openxmlformats.org/officeDocument/2006/relationships/image" Target="../media/image38.png"/><Relationship Id="rId10" Type="http://schemas.openxmlformats.org/officeDocument/2006/relationships/image" Target="../media/image15.svg"/><Relationship Id="rId4" Type="http://schemas.openxmlformats.org/officeDocument/2006/relationships/image" Target="../media/image22.svg"/><Relationship Id="rId9" Type="http://schemas.openxmlformats.org/officeDocument/2006/relationships/image" Target="../media/image14.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99813">
            <a:off x="11074141" y="7015745"/>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6017754" y="2923558"/>
            <a:ext cx="1586057" cy="838628"/>
          </a:xfrm>
          <a:custGeom>
            <a:avLst/>
            <a:gdLst/>
            <a:ahLst/>
            <a:cxnLst/>
            <a:rect l="l" t="t" r="r" b="b"/>
            <a:pathLst>
              <a:path w="1586057" h="838628">
                <a:moveTo>
                  <a:pt x="0" y="0"/>
                </a:moveTo>
                <a:lnTo>
                  <a:pt x="1586057" y="0"/>
                </a:lnTo>
                <a:lnTo>
                  <a:pt x="1586057" y="838628"/>
                </a:lnTo>
                <a:lnTo>
                  <a:pt x="0" y="8386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88272" y="3096478"/>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28700" y="5526196"/>
            <a:ext cx="688155" cy="2293851"/>
          </a:xfrm>
          <a:custGeom>
            <a:avLst/>
            <a:gdLst/>
            <a:ahLst/>
            <a:cxnLst/>
            <a:rect l="l" t="t" r="r" b="b"/>
            <a:pathLst>
              <a:path w="688155" h="2293851">
                <a:moveTo>
                  <a:pt x="0" y="0"/>
                </a:moveTo>
                <a:lnTo>
                  <a:pt x="688155" y="0"/>
                </a:lnTo>
                <a:lnTo>
                  <a:pt x="688155" y="2293851"/>
                </a:lnTo>
                <a:lnTo>
                  <a:pt x="0" y="22938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1028700" y="8918575"/>
            <a:ext cx="7109723" cy="306070"/>
          </a:xfrm>
          <a:prstGeom prst="rect">
            <a:avLst/>
          </a:prstGeom>
        </p:spPr>
        <p:txBody>
          <a:bodyPr lIns="0" tIns="0" rIns="0" bIns="0" rtlCol="0" anchor="t">
            <a:spAutoFit/>
          </a:bodyPr>
          <a:lstStyle/>
          <a:p>
            <a:pPr marL="0" lvl="0" indent="0" algn="l">
              <a:lnSpc>
                <a:spcPts val="2300"/>
              </a:lnSpc>
              <a:spcBef>
                <a:spcPct val="0"/>
              </a:spcBef>
            </a:pPr>
            <a:r>
              <a:rPr lang="en-US" sz="2300">
                <a:solidFill>
                  <a:srgbClr val="FFFFFF"/>
                </a:solidFill>
                <a:latin typeface="Banburi Bold"/>
              </a:rPr>
              <a:t>Teknik Rekayasa Multimedia</a:t>
            </a:r>
          </a:p>
        </p:txBody>
      </p:sp>
      <p:sp>
        <p:nvSpPr>
          <p:cNvPr id="9" name="Freeform 9"/>
          <p:cNvSpPr/>
          <p:nvPr/>
        </p:nvSpPr>
        <p:spPr>
          <a:xfrm flipH="1">
            <a:off x="6505396" y="9000250"/>
            <a:ext cx="2698025" cy="138274"/>
          </a:xfrm>
          <a:custGeom>
            <a:avLst/>
            <a:gdLst/>
            <a:ahLst/>
            <a:cxnLst/>
            <a:rect l="l" t="t" r="r" b="b"/>
            <a:pathLst>
              <a:path w="2698025" h="138274">
                <a:moveTo>
                  <a:pt x="2698025" y="0"/>
                </a:moveTo>
                <a:lnTo>
                  <a:pt x="0" y="0"/>
                </a:lnTo>
                <a:lnTo>
                  <a:pt x="0" y="138274"/>
                </a:lnTo>
                <a:lnTo>
                  <a:pt x="2698025" y="138274"/>
                </a:lnTo>
                <a:lnTo>
                  <a:pt x="2698025"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2799788" y="7768497"/>
            <a:ext cx="427267" cy="411069"/>
          </a:xfrm>
          <a:custGeom>
            <a:avLst/>
            <a:gdLst/>
            <a:ahLst/>
            <a:cxnLst/>
            <a:rect l="l" t="t" r="r" b="b"/>
            <a:pathLst>
              <a:path w="427267" h="411069">
                <a:moveTo>
                  <a:pt x="0" y="0"/>
                </a:moveTo>
                <a:lnTo>
                  <a:pt x="427267" y="0"/>
                </a:lnTo>
                <a:lnTo>
                  <a:pt x="427267" y="411069"/>
                </a:lnTo>
                <a:lnTo>
                  <a:pt x="0" y="411069"/>
                </a:lnTo>
                <a:lnTo>
                  <a:pt x="0" y="0"/>
                </a:lnTo>
                <a:close/>
              </a:path>
            </a:pathLst>
          </a:custGeom>
          <a:blipFill>
            <a:blip r:embed="rId15">
              <a:extLst>
                <a:ext uri="{96DAC541-7B7A-43D3-8B79-37D633B846F1}">
                  <asvg:svgBlip xmlns:asvg="http://schemas.microsoft.com/office/drawing/2016/SVG/main" r:embed="rId16"/>
                </a:ext>
              </a:extLst>
            </a:blip>
            <a:stretch>
              <a:fillRect r="-234639"/>
            </a:stretch>
          </a:blipFill>
        </p:spPr>
      </p:sp>
      <p:sp>
        <p:nvSpPr>
          <p:cNvPr id="11" name="Freeform 11"/>
          <p:cNvSpPr/>
          <p:nvPr/>
        </p:nvSpPr>
        <p:spPr>
          <a:xfrm>
            <a:off x="9096375" y="1148476"/>
            <a:ext cx="2698025" cy="138274"/>
          </a:xfrm>
          <a:custGeom>
            <a:avLst/>
            <a:gdLst/>
            <a:ahLst/>
            <a:cxnLst/>
            <a:rect l="l" t="t" r="r" b="b"/>
            <a:pathLst>
              <a:path w="2698025" h="138274">
                <a:moveTo>
                  <a:pt x="0" y="0"/>
                </a:moveTo>
                <a:lnTo>
                  <a:pt x="2698025" y="0"/>
                </a:lnTo>
                <a:lnTo>
                  <a:pt x="2698025" y="138274"/>
                </a:lnTo>
                <a:lnTo>
                  <a:pt x="0" y="1382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991839"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7"/>
            <a:stretch>
              <a:fillRect/>
            </a:stretch>
          </a:blipFill>
        </p:spPr>
      </p:sp>
      <p:sp>
        <p:nvSpPr>
          <p:cNvPr id="13" name="Freeform 13"/>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8"/>
            <a:stretch>
              <a:fillRect/>
            </a:stretch>
          </a:blipFill>
        </p:spPr>
      </p:sp>
      <p:sp>
        <p:nvSpPr>
          <p:cNvPr id="14" name="Freeform 14"/>
          <p:cNvSpPr/>
          <p:nvPr/>
        </p:nvSpPr>
        <p:spPr>
          <a:xfrm>
            <a:off x="2106378" y="3328635"/>
            <a:ext cx="4193427" cy="4114800"/>
          </a:xfrm>
          <a:custGeom>
            <a:avLst/>
            <a:gdLst/>
            <a:ahLst/>
            <a:cxnLst/>
            <a:rect l="l" t="t" r="r" b="b"/>
            <a:pathLst>
              <a:path w="4193427" h="4114800">
                <a:moveTo>
                  <a:pt x="0" y="0"/>
                </a:moveTo>
                <a:lnTo>
                  <a:pt x="4193427" y="0"/>
                </a:lnTo>
                <a:lnTo>
                  <a:pt x="4193427"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15" name="Group 15"/>
          <p:cNvGrpSpPr/>
          <p:nvPr/>
        </p:nvGrpSpPr>
        <p:grpSpPr>
          <a:xfrm>
            <a:off x="6757861" y="3096478"/>
            <a:ext cx="107101" cy="4579116"/>
            <a:chOff x="0" y="0"/>
            <a:chExt cx="28208" cy="1206022"/>
          </a:xfrm>
        </p:grpSpPr>
        <p:sp>
          <p:nvSpPr>
            <p:cNvPr id="16" name="Freeform 16"/>
            <p:cNvSpPr/>
            <p:nvPr/>
          </p:nvSpPr>
          <p:spPr>
            <a:xfrm>
              <a:off x="0" y="0"/>
              <a:ext cx="28208" cy="1206022"/>
            </a:xfrm>
            <a:custGeom>
              <a:avLst/>
              <a:gdLst/>
              <a:ahLst/>
              <a:cxnLst/>
              <a:rect l="l" t="t" r="r" b="b"/>
              <a:pathLst>
                <a:path w="28208" h="1206022">
                  <a:moveTo>
                    <a:pt x="0" y="0"/>
                  </a:moveTo>
                  <a:lnTo>
                    <a:pt x="28208" y="0"/>
                  </a:lnTo>
                  <a:lnTo>
                    <a:pt x="28208" y="1206022"/>
                  </a:lnTo>
                  <a:lnTo>
                    <a:pt x="0" y="1206022"/>
                  </a:lnTo>
                  <a:close/>
                </a:path>
              </a:pathLst>
            </a:custGeom>
            <a:solidFill>
              <a:srgbClr val="FFFFFF"/>
            </a:solidFill>
          </p:spPr>
        </p:sp>
        <p:sp>
          <p:nvSpPr>
            <p:cNvPr id="17" name="TextBox 17"/>
            <p:cNvSpPr txBox="1"/>
            <p:nvPr/>
          </p:nvSpPr>
          <p:spPr>
            <a:xfrm>
              <a:off x="0" y="38100"/>
              <a:ext cx="28208" cy="1167922"/>
            </a:xfrm>
            <a:prstGeom prst="rect">
              <a:avLst/>
            </a:prstGeom>
          </p:spPr>
          <p:txBody>
            <a:bodyPr lIns="50800" tIns="50800" rIns="50800" bIns="50800" rtlCol="0" anchor="ctr"/>
            <a:lstStyle/>
            <a:p>
              <a:pPr algn="ctr">
                <a:lnSpc>
                  <a:spcPts val="2500"/>
                </a:lnSpc>
              </a:pPr>
              <a:endParaRPr/>
            </a:p>
          </p:txBody>
        </p:sp>
      </p:grpSp>
      <p:sp>
        <p:nvSpPr>
          <p:cNvPr id="18" name="TextBox 18"/>
          <p:cNvSpPr txBox="1"/>
          <p:nvPr/>
        </p:nvSpPr>
        <p:spPr>
          <a:xfrm>
            <a:off x="11803925" y="1066800"/>
            <a:ext cx="5449118" cy="306070"/>
          </a:xfrm>
          <a:prstGeom prst="rect">
            <a:avLst/>
          </a:prstGeom>
        </p:spPr>
        <p:txBody>
          <a:bodyPr lIns="0" tIns="0" rIns="0" bIns="0" rtlCol="0" anchor="t">
            <a:spAutoFit/>
          </a:bodyPr>
          <a:lstStyle/>
          <a:p>
            <a:pPr marL="0" lvl="0" indent="0" algn="r">
              <a:lnSpc>
                <a:spcPts val="2300"/>
              </a:lnSpc>
              <a:spcBef>
                <a:spcPct val="0"/>
              </a:spcBef>
            </a:pPr>
            <a:r>
              <a:rPr lang="en-US" sz="2300">
                <a:solidFill>
                  <a:srgbClr val="FFFFFF"/>
                </a:solidFill>
                <a:latin typeface="Banburi Bold"/>
              </a:rPr>
              <a:t>POLITEKNIK NEGERI BATAM | SMT 4</a:t>
            </a:r>
          </a:p>
        </p:txBody>
      </p:sp>
      <p:sp>
        <p:nvSpPr>
          <p:cNvPr id="19" name="TextBox 19"/>
          <p:cNvSpPr txBox="1"/>
          <p:nvPr/>
        </p:nvSpPr>
        <p:spPr>
          <a:xfrm>
            <a:off x="7323018" y="3494016"/>
            <a:ext cx="9080503" cy="3149600"/>
          </a:xfrm>
          <a:prstGeom prst="rect">
            <a:avLst/>
          </a:prstGeom>
        </p:spPr>
        <p:txBody>
          <a:bodyPr lIns="0" tIns="0" rIns="0" bIns="0" rtlCol="0" anchor="t">
            <a:spAutoFit/>
          </a:bodyPr>
          <a:lstStyle/>
          <a:p>
            <a:pPr algn="l">
              <a:lnSpc>
                <a:spcPts val="12099"/>
              </a:lnSpc>
            </a:pPr>
            <a:r>
              <a:rPr lang="en-US" sz="9999" spc="299">
                <a:solidFill>
                  <a:srgbClr val="FFFFFF"/>
                </a:solidFill>
                <a:latin typeface="Brasika"/>
              </a:rPr>
              <a:t>Mobile Scale Application</a:t>
            </a:r>
          </a:p>
        </p:txBody>
      </p:sp>
      <p:sp>
        <p:nvSpPr>
          <p:cNvPr id="20" name="TextBox 20"/>
          <p:cNvSpPr txBox="1"/>
          <p:nvPr/>
        </p:nvSpPr>
        <p:spPr>
          <a:xfrm>
            <a:off x="7323018" y="6972807"/>
            <a:ext cx="3547465" cy="416193"/>
          </a:xfrm>
          <a:prstGeom prst="rect">
            <a:avLst/>
          </a:prstGeom>
        </p:spPr>
        <p:txBody>
          <a:bodyPr lIns="0" tIns="0" rIns="0" bIns="0" rtlCol="0" anchor="t">
            <a:spAutoFit/>
          </a:bodyPr>
          <a:lstStyle/>
          <a:p>
            <a:pPr marL="0" lvl="0" indent="0" algn="l">
              <a:lnSpc>
                <a:spcPts val="3132"/>
              </a:lnSpc>
              <a:spcBef>
                <a:spcPct val="0"/>
              </a:spcBef>
            </a:pPr>
            <a:r>
              <a:rPr lang="en-US" sz="3132">
                <a:solidFill>
                  <a:srgbClr val="FFFFFF"/>
                </a:solidFill>
                <a:latin typeface="Banburi Bold"/>
              </a:rPr>
              <a:t>TRM409 | TIM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txBody>
          <a:bodyPr/>
          <a:lstStyle/>
          <a:p>
            <a:endParaRPr lang="en-ID" dirty="0"/>
          </a:p>
        </p:txBody>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83245" y="3899817"/>
            <a:ext cx="492788" cy="492788"/>
          </a:xfrm>
          <a:custGeom>
            <a:avLst/>
            <a:gdLst/>
            <a:ahLst/>
            <a:cxnLst/>
            <a:rect l="l" t="t" r="r" b="b"/>
            <a:pathLst>
              <a:path w="492788" h="492788">
                <a:moveTo>
                  <a:pt x="0" y="0"/>
                </a:moveTo>
                <a:lnTo>
                  <a:pt x="492789" y="0"/>
                </a:lnTo>
                <a:lnTo>
                  <a:pt x="492789" y="492788"/>
                </a:lnTo>
                <a:lnTo>
                  <a:pt x="0" y="492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071159" y="8447753"/>
            <a:ext cx="427267" cy="411069"/>
          </a:xfrm>
          <a:custGeom>
            <a:avLst/>
            <a:gdLst/>
            <a:ahLst/>
            <a:cxnLst/>
            <a:rect l="l" t="t" r="r" b="b"/>
            <a:pathLst>
              <a:path w="427267" h="411069">
                <a:moveTo>
                  <a:pt x="0" y="0"/>
                </a:moveTo>
                <a:lnTo>
                  <a:pt x="427267" y="0"/>
                </a:lnTo>
                <a:lnTo>
                  <a:pt x="427267" y="411069"/>
                </a:lnTo>
                <a:lnTo>
                  <a:pt x="0" y="411069"/>
                </a:lnTo>
                <a:lnTo>
                  <a:pt x="0" y="0"/>
                </a:lnTo>
                <a:close/>
              </a:path>
            </a:pathLst>
          </a:custGeom>
          <a:blipFill>
            <a:blip r:embed="rId9">
              <a:extLst>
                <a:ext uri="{96DAC541-7B7A-43D3-8B79-37D633B846F1}">
                  <asvg:svgBlip xmlns:asvg="http://schemas.microsoft.com/office/drawing/2016/SVG/main" r:embed="rId10"/>
                </a:ext>
              </a:extLst>
            </a:blip>
            <a:stretch>
              <a:fillRect r="-234639"/>
            </a:stretch>
          </a:blipFill>
        </p:spPr>
      </p:sp>
      <p:grpSp>
        <p:nvGrpSpPr>
          <p:cNvPr id="7" name="Group 7"/>
          <p:cNvGrpSpPr/>
          <p:nvPr/>
        </p:nvGrpSpPr>
        <p:grpSpPr>
          <a:xfrm>
            <a:off x="15746774" y="9264851"/>
            <a:ext cx="5387252" cy="590148"/>
            <a:chOff x="0" y="0"/>
            <a:chExt cx="1418865" cy="155430"/>
          </a:xfrm>
        </p:grpSpPr>
        <p:sp>
          <p:nvSpPr>
            <p:cNvPr id="8" name="Freeform 8"/>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9" name="TextBox 9"/>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0" name="Group 10"/>
          <p:cNvGrpSpPr/>
          <p:nvPr/>
        </p:nvGrpSpPr>
        <p:grpSpPr>
          <a:xfrm>
            <a:off x="15594374" y="9112451"/>
            <a:ext cx="5387252" cy="590148"/>
            <a:chOff x="0" y="0"/>
            <a:chExt cx="1418865" cy="155430"/>
          </a:xfrm>
        </p:grpSpPr>
        <p:sp>
          <p:nvSpPr>
            <p:cNvPr id="11" name="Freeform 11"/>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2" name="TextBox 12"/>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3" name="Freeform 13"/>
          <p:cNvSpPr/>
          <p:nvPr/>
        </p:nvSpPr>
        <p:spPr>
          <a:xfrm>
            <a:off x="16571145" y="4392605"/>
            <a:ext cx="688155" cy="2293851"/>
          </a:xfrm>
          <a:custGeom>
            <a:avLst/>
            <a:gdLst/>
            <a:ahLst/>
            <a:cxnLst/>
            <a:rect l="l" t="t" r="r" b="b"/>
            <a:pathLst>
              <a:path w="688155" h="2293851">
                <a:moveTo>
                  <a:pt x="0" y="0"/>
                </a:moveTo>
                <a:lnTo>
                  <a:pt x="688155" y="0"/>
                </a:lnTo>
                <a:lnTo>
                  <a:pt x="688155" y="2293851"/>
                </a:lnTo>
                <a:lnTo>
                  <a:pt x="0" y="22938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3"/>
            <a:stretch>
              <a:fillRect/>
            </a:stretch>
          </a:blipFill>
        </p:spPr>
      </p:sp>
      <p:sp>
        <p:nvSpPr>
          <p:cNvPr id="16" name="Freeform 16"/>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4"/>
            <a:stretch>
              <a:fillRect/>
            </a:stretch>
          </a:blipFill>
        </p:spPr>
      </p:sp>
      <p:sp>
        <p:nvSpPr>
          <p:cNvPr id="18" name="TextBox 18"/>
          <p:cNvSpPr txBox="1"/>
          <p:nvPr/>
        </p:nvSpPr>
        <p:spPr>
          <a:xfrm>
            <a:off x="6716642" y="1395270"/>
            <a:ext cx="4854716" cy="1123950"/>
          </a:xfrm>
          <a:prstGeom prst="rect">
            <a:avLst/>
          </a:prstGeom>
        </p:spPr>
        <p:txBody>
          <a:bodyPr lIns="0" tIns="0" rIns="0" bIns="0" rtlCol="0" anchor="t">
            <a:spAutoFit/>
          </a:bodyPr>
          <a:lstStyle/>
          <a:p>
            <a:pPr marL="0" lvl="0" indent="0" algn="ctr">
              <a:lnSpc>
                <a:spcPts val="8399"/>
              </a:lnSpc>
            </a:pPr>
            <a:r>
              <a:rPr lang="en-US" sz="6999" spc="139">
                <a:solidFill>
                  <a:srgbClr val="2D3E70"/>
                </a:solidFill>
                <a:latin typeface="Brasika"/>
              </a:rPr>
              <a:t>Logbook</a:t>
            </a:r>
          </a:p>
        </p:txBody>
      </p:sp>
      <p:sp>
        <p:nvSpPr>
          <p:cNvPr id="19" name="TextBox 19"/>
          <p:cNvSpPr txBox="1"/>
          <p:nvPr/>
        </p:nvSpPr>
        <p:spPr>
          <a:xfrm>
            <a:off x="15905695" y="9296400"/>
            <a:ext cx="2008858"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Halaman 10</a:t>
            </a:r>
          </a:p>
        </p:txBody>
      </p:sp>
      <p:sp>
        <p:nvSpPr>
          <p:cNvPr id="20" name="TextBox 20"/>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1" name="TextBox 21"/>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pic>
        <p:nvPicPr>
          <p:cNvPr id="23" name="Picture 22">
            <a:extLst>
              <a:ext uri="{FF2B5EF4-FFF2-40B4-BE49-F238E27FC236}">
                <a16:creationId xmlns:a16="http://schemas.microsoft.com/office/drawing/2014/main" id="{CC5D5752-AE58-4473-A1B4-A1B99C859CC4}"/>
              </a:ext>
            </a:extLst>
          </p:cNvPr>
          <p:cNvPicPr>
            <a:picLocks noChangeAspect="1"/>
          </p:cNvPicPr>
          <p:nvPr/>
        </p:nvPicPr>
        <p:blipFill rotWithShape="1">
          <a:blip r:embed="rId15"/>
          <a:srcRect t="705" b="-1"/>
          <a:stretch/>
        </p:blipFill>
        <p:spPr>
          <a:xfrm>
            <a:off x="2753909" y="2750161"/>
            <a:ext cx="12780181" cy="5956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7645635" y="1564902"/>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0619236" y="6262052"/>
            <a:ext cx="427267" cy="411069"/>
          </a:xfrm>
          <a:custGeom>
            <a:avLst/>
            <a:gdLst/>
            <a:ahLst/>
            <a:cxnLst/>
            <a:rect l="l" t="t" r="r" b="b"/>
            <a:pathLst>
              <a:path w="427267" h="411069">
                <a:moveTo>
                  <a:pt x="0" y="0"/>
                </a:moveTo>
                <a:lnTo>
                  <a:pt x="427268" y="0"/>
                </a:lnTo>
                <a:lnTo>
                  <a:pt x="427268" y="411070"/>
                </a:lnTo>
                <a:lnTo>
                  <a:pt x="0" y="411070"/>
                </a:lnTo>
                <a:lnTo>
                  <a:pt x="0" y="0"/>
                </a:lnTo>
                <a:close/>
              </a:path>
            </a:pathLst>
          </a:custGeom>
          <a:blipFill>
            <a:blip r:embed="rId9">
              <a:extLst>
                <a:ext uri="{96DAC541-7B7A-43D3-8B79-37D633B846F1}">
                  <asvg:svgBlip xmlns:asvg="http://schemas.microsoft.com/office/drawing/2016/SVG/main" r:embed="rId10"/>
                </a:ext>
              </a:extLst>
            </a:blip>
            <a:stretch>
              <a:fillRect r="-234639"/>
            </a:stretch>
          </a:blipFill>
        </p:spPr>
      </p:sp>
      <p:grpSp>
        <p:nvGrpSpPr>
          <p:cNvPr id="7" name="Group 7"/>
          <p:cNvGrpSpPr/>
          <p:nvPr/>
        </p:nvGrpSpPr>
        <p:grpSpPr>
          <a:xfrm>
            <a:off x="15746774" y="9264851"/>
            <a:ext cx="5387252" cy="590148"/>
            <a:chOff x="0" y="0"/>
            <a:chExt cx="1418865" cy="155430"/>
          </a:xfrm>
        </p:grpSpPr>
        <p:sp>
          <p:nvSpPr>
            <p:cNvPr id="8" name="Freeform 8"/>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9" name="TextBox 9"/>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0" name="Group 10"/>
          <p:cNvGrpSpPr/>
          <p:nvPr/>
        </p:nvGrpSpPr>
        <p:grpSpPr>
          <a:xfrm>
            <a:off x="15594374" y="9112451"/>
            <a:ext cx="5387252" cy="590148"/>
            <a:chOff x="0" y="0"/>
            <a:chExt cx="1418865" cy="155430"/>
          </a:xfrm>
        </p:grpSpPr>
        <p:sp>
          <p:nvSpPr>
            <p:cNvPr id="11" name="Freeform 11"/>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2" name="TextBox 12"/>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3" name="Group 13"/>
          <p:cNvGrpSpPr/>
          <p:nvPr/>
        </p:nvGrpSpPr>
        <p:grpSpPr>
          <a:xfrm>
            <a:off x="688043" y="3020700"/>
            <a:ext cx="7213498" cy="673139"/>
            <a:chOff x="0" y="0"/>
            <a:chExt cx="1899851" cy="177288"/>
          </a:xfrm>
        </p:grpSpPr>
        <p:sp>
          <p:nvSpPr>
            <p:cNvPr id="14" name="Freeform 14"/>
            <p:cNvSpPr/>
            <p:nvPr/>
          </p:nvSpPr>
          <p:spPr>
            <a:xfrm>
              <a:off x="0" y="0"/>
              <a:ext cx="1899851" cy="177288"/>
            </a:xfrm>
            <a:custGeom>
              <a:avLst/>
              <a:gdLst/>
              <a:ahLst/>
              <a:cxnLst/>
              <a:rect l="l" t="t" r="r" b="b"/>
              <a:pathLst>
                <a:path w="1899851" h="177288">
                  <a:moveTo>
                    <a:pt x="54736" y="0"/>
                  </a:moveTo>
                  <a:lnTo>
                    <a:pt x="1845115" y="0"/>
                  </a:lnTo>
                  <a:cubicBezTo>
                    <a:pt x="1875345" y="0"/>
                    <a:pt x="1899851" y="24506"/>
                    <a:pt x="1899851" y="54736"/>
                  </a:cubicBezTo>
                  <a:lnTo>
                    <a:pt x="1899851" y="122552"/>
                  </a:lnTo>
                  <a:cubicBezTo>
                    <a:pt x="1899851" y="152782"/>
                    <a:pt x="1875345" y="177288"/>
                    <a:pt x="1845115" y="177288"/>
                  </a:cubicBezTo>
                  <a:lnTo>
                    <a:pt x="54736" y="177288"/>
                  </a:lnTo>
                  <a:cubicBezTo>
                    <a:pt x="40219" y="177288"/>
                    <a:pt x="26297" y="171521"/>
                    <a:pt x="16032" y="161256"/>
                  </a:cubicBezTo>
                  <a:cubicBezTo>
                    <a:pt x="5767" y="150991"/>
                    <a:pt x="0" y="137069"/>
                    <a:pt x="0" y="122552"/>
                  </a:cubicBezTo>
                  <a:lnTo>
                    <a:pt x="0" y="54736"/>
                  </a:lnTo>
                  <a:cubicBezTo>
                    <a:pt x="0" y="40219"/>
                    <a:pt x="5767" y="26297"/>
                    <a:pt x="16032" y="16032"/>
                  </a:cubicBezTo>
                  <a:cubicBezTo>
                    <a:pt x="26297" y="5767"/>
                    <a:pt x="40219" y="0"/>
                    <a:pt x="54736" y="0"/>
                  </a:cubicBezTo>
                  <a:close/>
                </a:path>
              </a:pathLst>
            </a:custGeom>
            <a:solidFill>
              <a:srgbClr val="334989"/>
            </a:solidFill>
          </p:spPr>
          <p:txBody>
            <a:bodyPr/>
            <a:lstStyle/>
            <a:p>
              <a:endParaRPr lang="en-ID" dirty="0"/>
            </a:p>
          </p:txBody>
        </p:sp>
        <p:sp>
          <p:nvSpPr>
            <p:cNvPr id="15" name="TextBox 15"/>
            <p:cNvSpPr txBox="1"/>
            <p:nvPr/>
          </p:nvSpPr>
          <p:spPr>
            <a:xfrm>
              <a:off x="0" y="38100"/>
              <a:ext cx="1899851" cy="139188"/>
            </a:xfrm>
            <a:prstGeom prst="rect">
              <a:avLst/>
            </a:prstGeom>
          </p:spPr>
          <p:txBody>
            <a:bodyPr lIns="50800" tIns="50800" rIns="50800" bIns="50800" rtlCol="0" anchor="ctr"/>
            <a:lstStyle/>
            <a:p>
              <a:pPr algn="ctr">
                <a:lnSpc>
                  <a:spcPts val="2500"/>
                </a:lnSpc>
              </a:pPr>
              <a:endParaRPr/>
            </a:p>
          </p:txBody>
        </p:sp>
      </p:grpSp>
      <p:sp>
        <p:nvSpPr>
          <p:cNvPr id="16" name="Freeform 16"/>
          <p:cNvSpPr/>
          <p:nvPr/>
        </p:nvSpPr>
        <p:spPr>
          <a:xfrm>
            <a:off x="684622" y="5320661"/>
            <a:ext cx="688155" cy="2293851"/>
          </a:xfrm>
          <a:custGeom>
            <a:avLst/>
            <a:gdLst/>
            <a:ahLst/>
            <a:cxnLst/>
            <a:rect l="l" t="t" r="r" b="b"/>
            <a:pathLst>
              <a:path w="688155" h="2293851">
                <a:moveTo>
                  <a:pt x="0" y="0"/>
                </a:moveTo>
                <a:lnTo>
                  <a:pt x="688156" y="0"/>
                </a:lnTo>
                <a:lnTo>
                  <a:pt x="688156" y="2293852"/>
                </a:lnTo>
                <a:lnTo>
                  <a:pt x="0" y="22938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a:off x="15905695" y="3665874"/>
            <a:ext cx="1586057" cy="838628"/>
          </a:xfrm>
          <a:custGeom>
            <a:avLst/>
            <a:gdLst/>
            <a:ahLst/>
            <a:cxnLst/>
            <a:rect l="l" t="t" r="r" b="b"/>
            <a:pathLst>
              <a:path w="1586057" h="838628">
                <a:moveTo>
                  <a:pt x="0" y="0"/>
                </a:moveTo>
                <a:lnTo>
                  <a:pt x="1586056" y="0"/>
                </a:lnTo>
                <a:lnTo>
                  <a:pt x="1586056" y="838627"/>
                </a:lnTo>
                <a:lnTo>
                  <a:pt x="0" y="838627"/>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8" name="Freeform 18"/>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5"/>
            <a:stretch>
              <a:fillRect/>
            </a:stretch>
          </a:blipFill>
        </p:spPr>
      </p:sp>
      <p:sp>
        <p:nvSpPr>
          <p:cNvPr id="19" name="Freeform 19"/>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6"/>
            <a:stretch>
              <a:fillRect/>
            </a:stretch>
          </a:blipFill>
        </p:spPr>
      </p:sp>
      <p:sp>
        <p:nvSpPr>
          <p:cNvPr id="23" name="TextBox 23"/>
          <p:cNvSpPr txBox="1"/>
          <p:nvPr/>
        </p:nvSpPr>
        <p:spPr>
          <a:xfrm>
            <a:off x="6722618" y="1744621"/>
            <a:ext cx="10536682" cy="1123950"/>
          </a:xfrm>
          <a:prstGeom prst="rect">
            <a:avLst/>
          </a:prstGeom>
        </p:spPr>
        <p:txBody>
          <a:bodyPr lIns="0" tIns="0" rIns="0" bIns="0" rtlCol="0" anchor="t">
            <a:spAutoFit/>
          </a:bodyPr>
          <a:lstStyle/>
          <a:p>
            <a:pPr marL="0" lvl="0" indent="0" algn="r">
              <a:lnSpc>
                <a:spcPts val="8399"/>
              </a:lnSpc>
            </a:pPr>
            <a:r>
              <a:rPr lang="en-US" sz="6999" spc="139">
                <a:solidFill>
                  <a:srgbClr val="2D3E70"/>
                </a:solidFill>
                <a:latin typeface="Brasika"/>
              </a:rPr>
              <a:t>Project Work Details</a:t>
            </a:r>
          </a:p>
        </p:txBody>
      </p:sp>
      <p:sp>
        <p:nvSpPr>
          <p:cNvPr id="24" name="TextBox 24"/>
          <p:cNvSpPr txBox="1"/>
          <p:nvPr/>
        </p:nvSpPr>
        <p:spPr>
          <a:xfrm>
            <a:off x="15905695" y="9296400"/>
            <a:ext cx="2008858"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Halaman 11</a:t>
            </a:r>
          </a:p>
        </p:txBody>
      </p:sp>
      <p:sp>
        <p:nvSpPr>
          <p:cNvPr id="25" name="TextBox 25"/>
          <p:cNvSpPr txBox="1"/>
          <p:nvPr/>
        </p:nvSpPr>
        <p:spPr>
          <a:xfrm>
            <a:off x="989996" y="3100094"/>
            <a:ext cx="6712205" cy="500137"/>
          </a:xfrm>
          <a:prstGeom prst="rect">
            <a:avLst/>
          </a:prstGeom>
        </p:spPr>
        <p:txBody>
          <a:bodyPr lIns="0" tIns="0" rIns="0" bIns="0" rtlCol="0" anchor="t">
            <a:spAutoFit/>
          </a:bodyPr>
          <a:lstStyle/>
          <a:p>
            <a:pPr marL="0" lvl="0" indent="0" algn="ctr">
              <a:lnSpc>
                <a:spcPts val="3900"/>
              </a:lnSpc>
            </a:pPr>
            <a:r>
              <a:rPr lang="en-US" sz="3000" dirty="0">
                <a:solidFill>
                  <a:srgbClr val="FFFFFF"/>
                </a:solidFill>
                <a:latin typeface="Banburi Bold"/>
              </a:rPr>
              <a:t>IoT Device &amp; Components</a:t>
            </a:r>
          </a:p>
        </p:txBody>
      </p:sp>
      <p:sp>
        <p:nvSpPr>
          <p:cNvPr id="26" name="TextBox 26"/>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7" name="TextBox 27"/>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pic>
        <p:nvPicPr>
          <p:cNvPr id="29" name="Picture 28">
            <a:extLst>
              <a:ext uri="{FF2B5EF4-FFF2-40B4-BE49-F238E27FC236}">
                <a16:creationId xmlns:a16="http://schemas.microsoft.com/office/drawing/2014/main" id="{DA33A9DE-92DB-490B-84B0-EA9F3979358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177684" y="4112888"/>
            <a:ext cx="3666646" cy="2749984"/>
          </a:xfrm>
          <a:prstGeom prst="rect">
            <a:avLst/>
          </a:prstGeom>
        </p:spPr>
      </p:pic>
      <p:pic>
        <p:nvPicPr>
          <p:cNvPr id="31" name="Picture 30">
            <a:extLst>
              <a:ext uri="{FF2B5EF4-FFF2-40B4-BE49-F238E27FC236}">
                <a16:creationId xmlns:a16="http://schemas.microsoft.com/office/drawing/2014/main" id="{C6796F48-E435-4FE5-9E60-19EE7FE4EDC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4178643" y="2947038"/>
            <a:ext cx="3666646" cy="2749985"/>
          </a:xfrm>
          <a:prstGeom prst="rect">
            <a:avLst/>
          </a:prstGeom>
        </p:spPr>
      </p:pic>
      <p:pic>
        <p:nvPicPr>
          <p:cNvPr id="35" name="Picture 34">
            <a:extLst>
              <a:ext uri="{FF2B5EF4-FFF2-40B4-BE49-F238E27FC236}">
                <a16:creationId xmlns:a16="http://schemas.microsoft.com/office/drawing/2014/main" id="{35A0E33F-B731-4F7C-BA55-082810F14781}"/>
              </a:ext>
            </a:extLst>
          </p:cNvPr>
          <p:cNvPicPr>
            <a:picLocks noChangeAspect="1"/>
          </p:cNvPicPr>
          <p:nvPr/>
        </p:nvPicPr>
        <p:blipFill>
          <a:blip r:embed="rId19"/>
          <a:stretch>
            <a:fillRect/>
          </a:stretch>
        </p:blipFill>
        <p:spPr>
          <a:xfrm>
            <a:off x="6031046" y="4107339"/>
            <a:ext cx="3666646" cy="3676424"/>
          </a:xfrm>
          <a:prstGeom prst="rect">
            <a:avLst/>
          </a:prstGeom>
        </p:spPr>
      </p:pic>
      <p:sp>
        <p:nvSpPr>
          <p:cNvPr id="36" name="TextBox 25">
            <a:extLst>
              <a:ext uri="{FF2B5EF4-FFF2-40B4-BE49-F238E27FC236}">
                <a16:creationId xmlns:a16="http://schemas.microsoft.com/office/drawing/2014/main" id="{D53061B5-A309-4C71-8536-DCBE4CA65A10}"/>
              </a:ext>
            </a:extLst>
          </p:cNvPr>
          <p:cNvSpPr txBox="1"/>
          <p:nvPr/>
        </p:nvSpPr>
        <p:spPr>
          <a:xfrm>
            <a:off x="6210418" y="7900536"/>
            <a:ext cx="3292377" cy="444352"/>
          </a:xfrm>
          <a:prstGeom prst="rect">
            <a:avLst/>
          </a:prstGeom>
        </p:spPr>
        <p:txBody>
          <a:bodyPr wrap="square" lIns="0" tIns="0" rIns="0" bIns="0" rtlCol="0" anchor="t">
            <a:spAutoFit/>
          </a:bodyPr>
          <a:lstStyle/>
          <a:p>
            <a:pPr marL="0" lvl="0" indent="0" algn="ctr">
              <a:lnSpc>
                <a:spcPts val="3900"/>
              </a:lnSpc>
            </a:pPr>
            <a:r>
              <a:rPr lang="en-US" dirty="0" err="1">
                <a:latin typeface="Banburi Bold"/>
              </a:rPr>
              <a:t>LoadCell</a:t>
            </a:r>
            <a:r>
              <a:rPr lang="en-US" dirty="0">
                <a:latin typeface="Banburi Bold"/>
              </a:rPr>
              <a:t> 10kg + Sensor HX711</a:t>
            </a:r>
          </a:p>
        </p:txBody>
      </p:sp>
      <p:sp>
        <p:nvSpPr>
          <p:cNvPr id="37" name="TextBox 25">
            <a:extLst>
              <a:ext uri="{FF2B5EF4-FFF2-40B4-BE49-F238E27FC236}">
                <a16:creationId xmlns:a16="http://schemas.microsoft.com/office/drawing/2014/main" id="{A05091DD-9F4B-4DB2-9B71-18D1784DCA6A}"/>
              </a:ext>
            </a:extLst>
          </p:cNvPr>
          <p:cNvSpPr txBox="1"/>
          <p:nvPr/>
        </p:nvSpPr>
        <p:spPr>
          <a:xfrm>
            <a:off x="10364818" y="6993326"/>
            <a:ext cx="3292377" cy="444352"/>
          </a:xfrm>
          <a:prstGeom prst="rect">
            <a:avLst/>
          </a:prstGeom>
        </p:spPr>
        <p:txBody>
          <a:bodyPr wrap="square" lIns="0" tIns="0" rIns="0" bIns="0" rtlCol="0" anchor="t">
            <a:spAutoFit/>
          </a:bodyPr>
          <a:lstStyle/>
          <a:p>
            <a:pPr marL="0" lvl="0" indent="0" algn="ctr">
              <a:lnSpc>
                <a:spcPts val="3900"/>
              </a:lnSpc>
            </a:pPr>
            <a:r>
              <a:rPr lang="en-US" dirty="0">
                <a:latin typeface="Banburi Bold"/>
              </a:rPr>
              <a:t>IoT Device Scale</a:t>
            </a:r>
          </a:p>
        </p:txBody>
      </p:sp>
      <p:sp>
        <p:nvSpPr>
          <p:cNvPr id="38" name="TextBox 25">
            <a:extLst>
              <a:ext uri="{FF2B5EF4-FFF2-40B4-BE49-F238E27FC236}">
                <a16:creationId xmlns:a16="http://schemas.microsoft.com/office/drawing/2014/main" id="{E1A4AAD3-3EFD-43A7-8EC8-627F8F69C3B8}"/>
              </a:ext>
            </a:extLst>
          </p:cNvPr>
          <p:cNvSpPr txBox="1"/>
          <p:nvPr/>
        </p:nvSpPr>
        <p:spPr>
          <a:xfrm>
            <a:off x="14243518" y="5836439"/>
            <a:ext cx="3292377" cy="444352"/>
          </a:xfrm>
          <a:prstGeom prst="rect">
            <a:avLst/>
          </a:prstGeom>
        </p:spPr>
        <p:txBody>
          <a:bodyPr wrap="square" lIns="0" tIns="0" rIns="0" bIns="0" rtlCol="0" anchor="t">
            <a:spAutoFit/>
          </a:bodyPr>
          <a:lstStyle/>
          <a:p>
            <a:pPr marL="0" lvl="0" indent="0" algn="ctr">
              <a:lnSpc>
                <a:spcPts val="3900"/>
              </a:lnSpc>
            </a:pPr>
            <a:r>
              <a:rPr lang="en-US" dirty="0">
                <a:latin typeface="Banburi Bold"/>
              </a:rPr>
              <a:t>IoT Device connected to phone</a:t>
            </a:r>
          </a:p>
        </p:txBody>
      </p:sp>
      <p:pic>
        <p:nvPicPr>
          <p:cNvPr id="40" name="Picture 39">
            <a:extLst>
              <a:ext uri="{FF2B5EF4-FFF2-40B4-BE49-F238E27FC236}">
                <a16:creationId xmlns:a16="http://schemas.microsoft.com/office/drawing/2014/main" id="{21473F79-BC2B-458F-830A-9C458E1AAD5E}"/>
              </a:ext>
            </a:extLst>
          </p:cNvPr>
          <p:cNvPicPr>
            <a:picLocks noChangeAspect="1"/>
          </p:cNvPicPr>
          <p:nvPr/>
        </p:nvPicPr>
        <p:blipFill rotWithShape="1">
          <a:blip r:embed="rId20"/>
          <a:srcRect l="10068" r="9310"/>
          <a:stretch/>
        </p:blipFill>
        <p:spPr>
          <a:xfrm>
            <a:off x="1909510" y="4963715"/>
            <a:ext cx="3678825" cy="2820048"/>
          </a:xfrm>
          <a:prstGeom prst="rect">
            <a:avLst/>
          </a:prstGeom>
        </p:spPr>
      </p:pic>
      <p:sp>
        <p:nvSpPr>
          <p:cNvPr id="41" name="TextBox 25">
            <a:extLst>
              <a:ext uri="{FF2B5EF4-FFF2-40B4-BE49-F238E27FC236}">
                <a16:creationId xmlns:a16="http://schemas.microsoft.com/office/drawing/2014/main" id="{0B8A00D6-ED38-4F05-883F-F620D190F9C9}"/>
              </a:ext>
            </a:extLst>
          </p:cNvPr>
          <p:cNvSpPr txBox="1"/>
          <p:nvPr/>
        </p:nvSpPr>
        <p:spPr>
          <a:xfrm>
            <a:off x="2039433" y="7898900"/>
            <a:ext cx="3292377" cy="444352"/>
          </a:xfrm>
          <a:prstGeom prst="rect">
            <a:avLst/>
          </a:prstGeom>
        </p:spPr>
        <p:txBody>
          <a:bodyPr wrap="square" lIns="0" tIns="0" rIns="0" bIns="0" rtlCol="0" anchor="t">
            <a:spAutoFit/>
          </a:bodyPr>
          <a:lstStyle/>
          <a:p>
            <a:pPr marL="0" lvl="0" indent="0" algn="ctr">
              <a:lnSpc>
                <a:spcPts val="3900"/>
              </a:lnSpc>
            </a:pPr>
            <a:r>
              <a:rPr lang="en-US" dirty="0">
                <a:latin typeface="Banburi Bold"/>
              </a:rPr>
              <a:t>Microcontroller ESP8266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925" b="-9925"/>
            </a:stretch>
          </a:blipFill>
        </p:spPr>
        <p:txBody>
          <a:bodyPr/>
          <a:lstStyle/>
          <a:p>
            <a:endParaRPr lang="en-ID" dirty="0"/>
          </a:p>
        </p:txBody>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7645635" y="1564902"/>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a:off x="9944043" y="6244777"/>
            <a:ext cx="427267" cy="411069"/>
          </a:xfrm>
          <a:custGeom>
            <a:avLst/>
            <a:gdLst/>
            <a:ahLst/>
            <a:cxnLst/>
            <a:rect l="l" t="t" r="r" b="b"/>
            <a:pathLst>
              <a:path w="427267" h="411069">
                <a:moveTo>
                  <a:pt x="0" y="0"/>
                </a:moveTo>
                <a:lnTo>
                  <a:pt x="427267" y="0"/>
                </a:lnTo>
                <a:lnTo>
                  <a:pt x="427267" y="411069"/>
                </a:lnTo>
                <a:lnTo>
                  <a:pt x="0" y="411069"/>
                </a:lnTo>
                <a:lnTo>
                  <a:pt x="0" y="0"/>
                </a:lnTo>
                <a:close/>
              </a:path>
            </a:pathLst>
          </a:custGeom>
          <a:blipFill>
            <a:blip r:embed="rId10">
              <a:extLst>
                <a:ext uri="{96DAC541-7B7A-43D3-8B79-37D633B846F1}">
                  <asvg:svgBlip xmlns:asvg="http://schemas.microsoft.com/office/drawing/2016/SVG/main" r:embed="rId11"/>
                </a:ext>
              </a:extLst>
            </a:blip>
            <a:stretch>
              <a:fillRect r="-234639"/>
            </a:stretch>
          </a:blipFill>
        </p:spPr>
      </p:sp>
      <p:grpSp>
        <p:nvGrpSpPr>
          <p:cNvPr id="7" name="Group 7"/>
          <p:cNvGrpSpPr/>
          <p:nvPr/>
        </p:nvGrpSpPr>
        <p:grpSpPr>
          <a:xfrm>
            <a:off x="15746774" y="9264851"/>
            <a:ext cx="5387252" cy="590148"/>
            <a:chOff x="0" y="0"/>
            <a:chExt cx="1418865" cy="155430"/>
          </a:xfrm>
        </p:grpSpPr>
        <p:sp>
          <p:nvSpPr>
            <p:cNvPr id="8" name="Freeform 8"/>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9" name="TextBox 9"/>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0" name="Group 10"/>
          <p:cNvGrpSpPr/>
          <p:nvPr/>
        </p:nvGrpSpPr>
        <p:grpSpPr>
          <a:xfrm>
            <a:off x="15594374" y="9112451"/>
            <a:ext cx="5387252" cy="590148"/>
            <a:chOff x="0" y="0"/>
            <a:chExt cx="1418865" cy="155430"/>
          </a:xfrm>
        </p:grpSpPr>
        <p:sp>
          <p:nvSpPr>
            <p:cNvPr id="11" name="Freeform 11"/>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2" name="TextBox 12"/>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3" name="Group 13"/>
          <p:cNvGrpSpPr/>
          <p:nvPr/>
        </p:nvGrpSpPr>
        <p:grpSpPr>
          <a:xfrm>
            <a:off x="1111179" y="2923513"/>
            <a:ext cx="4207951" cy="696523"/>
            <a:chOff x="0" y="0"/>
            <a:chExt cx="1108267" cy="183447"/>
          </a:xfrm>
        </p:grpSpPr>
        <p:sp>
          <p:nvSpPr>
            <p:cNvPr id="14" name="Freeform 14"/>
            <p:cNvSpPr/>
            <p:nvPr/>
          </p:nvSpPr>
          <p:spPr>
            <a:xfrm>
              <a:off x="0" y="0"/>
              <a:ext cx="1108267" cy="183447"/>
            </a:xfrm>
            <a:custGeom>
              <a:avLst/>
              <a:gdLst/>
              <a:ahLst/>
              <a:cxnLst/>
              <a:rect l="l" t="t" r="r" b="b"/>
              <a:pathLst>
                <a:path w="1108267" h="183447">
                  <a:moveTo>
                    <a:pt x="91723" y="0"/>
                  </a:moveTo>
                  <a:lnTo>
                    <a:pt x="1016544" y="0"/>
                  </a:lnTo>
                  <a:cubicBezTo>
                    <a:pt x="1067201" y="0"/>
                    <a:pt x="1108267" y="41066"/>
                    <a:pt x="1108267" y="91723"/>
                  </a:cubicBezTo>
                  <a:lnTo>
                    <a:pt x="1108267" y="91723"/>
                  </a:lnTo>
                  <a:cubicBezTo>
                    <a:pt x="1108267" y="116050"/>
                    <a:pt x="1098603" y="139380"/>
                    <a:pt x="1081402" y="156581"/>
                  </a:cubicBezTo>
                  <a:cubicBezTo>
                    <a:pt x="1064200" y="173783"/>
                    <a:pt x="1040870" y="183447"/>
                    <a:pt x="1016544" y="183447"/>
                  </a:cubicBezTo>
                  <a:lnTo>
                    <a:pt x="91723" y="183447"/>
                  </a:lnTo>
                  <a:cubicBezTo>
                    <a:pt x="67397" y="183447"/>
                    <a:pt x="44067" y="173783"/>
                    <a:pt x="26865" y="156581"/>
                  </a:cubicBezTo>
                  <a:cubicBezTo>
                    <a:pt x="9664" y="139380"/>
                    <a:pt x="0" y="116050"/>
                    <a:pt x="0" y="91723"/>
                  </a:cubicBezTo>
                  <a:lnTo>
                    <a:pt x="0" y="91723"/>
                  </a:lnTo>
                  <a:cubicBezTo>
                    <a:pt x="0" y="67397"/>
                    <a:pt x="9664" y="44067"/>
                    <a:pt x="26865" y="26865"/>
                  </a:cubicBezTo>
                  <a:cubicBezTo>
                    <a:pt x="44067" y="9664"/>
                    <a:pt x="67397" y="0"/>
                    <a:pt x="91723" y="0"/>
                  </a:cubicBezTo>
                  <a:close/>
                </a:path>
              </a:pathLst>
            </a:custGeom>
            <a:solidFill>
              <a:srgbClr val="334989"/>
            </a:solidFill>
          </p:spPr>
        </p:sp>
        <p:sp>
          <p:nvSpPr>
            <p:cNvPr id="15" name="TextBox 15"/>
            <p:cNvSpPr txBox="1"/>
            <p:nvPr/>
          </p:nvSpPr>
          <p:spPr>
            <a:xfrm>
              <a:off x="0" y="38100"/>
              <a:ext cx="1108267" cy="145347"/>
            </a:xfrm>
            <a:prstGeom prst="rect">
              <a:avLst/>
            </a:prstGeom>
          </p:spPr>
          <p:txBody>
            <a:bodyPr lIns="50800" tIns="50800" rIns="50800" bIns="50800" rtlCol="0" anchor="ctr"/>
            <a:lstStyle/>
            <a:p>
              <a:pPr algn="ctr">
                <a:lnSpc>
                  <a:spcPts val="2500"/>
                </a:lnSpc>
              </a:pPr>
              <a:endParaRPr/>
            </a:p>
          </p:txBody>
        </p:sp>
      </p:grpSp>
      <p:sp>
        <p:nvSpPr>
          <p:cNvPr id="16" name="Freeform 16"/>
          <p:cNvSpPr/>
          <p:nvPr/>
        </p:nvSpPr>
        <p:spPr>
          <a:xfrm>
            <a:off x="684622" y="5320661"/>
            <a:ext cx="688155" cy="2293851"/>
          </a:xfrm>
          <a:custGeom>
            <a:avLst/>
            <a:gdLst/>
            <a:ahLst/>
            <a:cxnLst/>
            <a:rect l="l" t="t" r="r" b="b"/>
            <a:pathLst>
              <a:path w="688155" h="2293851">
                <a:moveTo>
                  <a:pt x="0" y="0"/>
                </a:moveTo>
                <a:lnTo>
                  <a:pt x="688156" y="0"/>
                </a:lnTo>
                <a:lnTo>
                  <a:pt x="688156" y="2293852"/>
                </a:lnTo>
                <a:lnTo>
                  <a:pt x="0" y="229385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5905695" y="3665874"/>
            <a:ext cx="1586057" cy="838628"/>
          </a:xfrm>
          <a:custGeom>
            <a:avLst/>
            <a:gdLst/>
            <a:ahLst/>
            <a:cxnLst/>
            <a:rect l="l" t="t" r="r" b="b"/>
            <a:pathLst>
              <a:path w="1586057" h="838628">
                <a:moveTo>
                  <a:pt x="0" y="0"/>
                </a:moveTo>
                <a:lnTo>
                  <a:pt x="1586056" y="0"/>
                </a:lnTo>
                <a:lnTo>
                  <a:pt x="1586056" y="838627"/>
                </a:lnTo>
                <a:lnTo>
                  <a:pt x="0" y="838627"/>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8" name="Freeform 18"/>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6"/>
            <a:stretch>
              <a:fillRect/>
            </a:stretch>
          </a:blipFill>
        </p:spPr>
      </p:sp>
      <p:sp>
        <p:nvSpPr>
          <p:cNvPr id="19" name="Freeform 19"/>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7"/>
            <a:stretch>
              <a:fillRect/>
            </a:stretch>
          </a:blipFill>
        </p:spPr>
      </p:sp>
      <p:sp>
        <p:nvSpPr>
          <p:cNvPr id="22" name="TextBox 22"/>
          <p:cNvSpPr txBox="1"/>
          <p:nvPr/>
        </p:nvSpPr>
        <p:spPr>
          <a:xfrm>
            <a:off x="6722618" y="1744621"/>
            <a:ext cx="10536682" cy="1123950"/>
          </a:xfrm>
          <a:prstGeom prst="rect">
            <a:avLst/>
          </a:prstGeom>
        </p:spPr>
        <p:txBody>
          <a:bodyPr lIns="0" tIns="0" rIns="0" bIns="0" rtlCol="0" anchor="t">
            <a:spAutoFit/>
          </a:bodyPr>
          <a:lstStyle/>
          <a:p>
            <a:pPr marL="0" lvl="0" indent="0" algn="r">
              <a:lnSpc>
                <a:spcPts val="8399"/>
              </a:lnSpc>
            </a:pPr>
            <a:r>
              <a:rPr lang="en-US" sz="6999" spc="139">
                <a:solidFill>
                  <a:srgbClr val="2D3E70"/>
                </a:solidFill>
                <a:latin typeface="Brasika"/>
              </a:rPr>
              <a:t>Project Work Details</a:t>
            </a:r>
          </a:p>
        </p:txBody>
      </p:sp>
      <p:sp>
        <p:nvSpPr>
          <p:cNvPr id="23" name="TextBox 23"/>
          <p:cNvSpPr txBox="1"/>
          <p:nvPr/>
        </p:nvSpPr>
        <p:spPr>
          <a:xfrm>
            <a:off x="15905695" y="9296400"/>
            <a:ext cx="2008858"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Halaman 12</a:t>
            </a:r>
          </a:p>
        </p:txBody>
      </p:sp>
      <p:sp>
        <p:nvSpPr>
          <p:cNvPr id="24" name="TextBox 24"/>
          <p:cNvSpPr txBox="1"/>
          <p:nvPr/>
        </p:nvSpPr>
        <p:spPr>
          <a:xfrm>
            <a:off x="1442184" y="3026292"/>
            <a:ext cx="3519937" cy="500137"/>
          </a:xfrm>
          <a:prstGeom prst="rect">
            <a:avLst/>
          </a:prstGeom>
        </p:spPr>
        <p:txBody>
          <a:bodyPr wrap="square" lIns="0" tIns="0" rIns="0" bIns="0" rtlCol="0" anchor="t">
            <a:spAutoFit/>
          </a:bodyPr>
          <a:lstStyle/>
          <a:p>
            <a:pPr marL="0" lvl="0" indent="0" algn="ctr">
              <a:lnSpc>
                <a:spcPts val="3900"/>
              </a:lnSpc>
            </a:pPr>
            <a:r>
              <a:rPr lang="en-US" sz="3000" dirty="0">
                <a:solidFill>
                  <a:srgbClr val="FFFFFF"/>
                </a:solidFill>
                <a:latin typeface="Banburi Bold"/>
              </a:rPr>
              <a:t>Mobile Application</a:t>
            </a:r>
          </a:p>
        </p:txBody>
      </p:sp>
      <p:sp>
        <p:nvSpPr>
          <p:cNvPr id="25" name="TextBox 25"/>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6" name="TextBox 26"/>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pic>
        <p:nvPicPr>
          <p:cNvPr id="28" name="Picture 27">
            <a:extLst>
              <a:ext uri="{FF2B5EF4-FFF2-40B4-BE49-F238E27FC236}">
                <a16:creationId xmlns:a16="http://schemas.microsoft.com/office/drawing/2014/main" id="{6C23C358-FD3A-4084-AAA7-EE50361BE5BD}"/>
              </a:ext>
            </a:extLst>
          </p:cNvPr>
          <p:cNvPicPr>
            <a:picLocks noChangeAspect="1"/>
          </p:cNvPicPr>
          <p:nvPr/>
        </p:nvPicPr>
        <p:blipFill rotWithShape="1">
          <a:blip r:embed="rId18"/>
          <a:srcRect l="1335" t="947" r="1224" b="397"/>
          <a:stretch/>
        </p:blipFill>
        <p:spPr>
          <a:xfrm>
            <a:off x="5943600" y="3185692"/>
            <a:ext cx="2855939" cy="6371059"/>
          </a:xfrm>
          <a:prstGeom prst="rect">
            <a:avLst/>
          </a:prstGeom>
        </p:spPr>
      </p:pic>
      <p:pic>
        <p:nvPicPr>
          <p:cNvPr id="30" name="Picture 29">
            <a:extLst>
              <a:ext uri="{FF2B5EF4-FFF2-40B4-BE49-F238E27FC236}">
                <a16:creationId xmlns:a16="http://schemas.microsoft.com/office/drawing/2014/main" id="{059C3108-B1E4-44E5-A995-1B0BA25BB5CE}"/>
              </a:ext>
            </a:extLst>
          </p:cNvPr>
          <p:cNvPicPr>
            <a:picLocks noChangeAspect="1"/>
          </p:cNvPicPr>
          <p:nvPr/>
        </p:nvPicPr>
        <p:blipFill rotWithShape="1">
          <a:blip r:embed="rId19"/>
          <a:srcRect l="1258" t="408"/>
          <a:stretch/>
        </p:blipFill>
        <p:spPr>
          <a:xfrm>
            <a:off x="9067800" y="3185692"/>
            <a:ext cx="2846752" cy="6376164"/>
          </a:xfrm>
          <a:prstGeom prst="rect">
            <a:avLst/>
          </a:prstGeom>
        </p:spPr>
      </p:pic>
      <p:pic>
        <p:nvPicPr>
          <p:cNvPr id="32" name="Picture 31">
            <a:extLst>
              <a:ext uri="{FF2B5EF4-FFF2-40B4-BE49-F238E27FC236}">
                <a16:creationId xmlns:a16="http://schemas.microsoft.com/office/drawing/2014/main" id="{145089A9-8BF1-4B41-94E7-B6BFCAD5B4D0}"/>
              </a:ext>
            </a:extLst>
          </p:cNvPr>
          <p:cNvPicPr>
            <a:picLocks noChangeAspect="1"/>
          </p:cNvPicPr>
          <p:nvPr/>
        </p:nvPicPr>
        <p:blipFill rotWithShape="1">
          <a:blip r:embed="rId20"/>
          <a:srcRect t="-287"/>
          <a:stretch/>
        </p:blipFill>
        <p:spPr>
          <a:xfrm>
            <a:off x="12192000" y="3162300"/>
            <a:ext cx="2880845" cy="6394451"/>
          </a:xfrm>
          <a:prstGeom prst="rect">
            <a:avLst/>
          </a:prstGeom>
        </p:spPr>
      </p:pic>
      <p:pic>
        <p:nvPicPr>
          <p:cNvPr id="34" name="Picture 33">
            <a:extLst>
              <a:ext uri="{FF2B5EF4-FFF2-40B4-BE49-F238E27FC236}">
                <a16:creationId xmlns:a16="http://schemas.microsoft.com/office/drawing/2014/main" id="{59687BB9-9FF3-4CAA-85E0-B043C3245F29}"/>
              </a:ext>
            </a:extLst>
          </p:cNvPr>
          <p:cNvPicPr>
            <a:picLocks noChangeAspect="1"/>
          </p:cNvPicPr>
          <p:nvPr/>
        </p:nvPicPr>
        <p:blipFill>
          <a:blip r:embed="rId21"/>
          <a:stretch>
            <a:fillRect/>
          </a:stretch>
        </p:blipFill>
        <p:spPr>
          <a:xfrm>
            <a:off x="1588454" y="4719215"/>
            <a:ext cx="3362795" cy="1014554"/>
          </a:xfrm>
          <a:prstGeom prst="rect">
            <a:avLst/>
          </a:prstGeom>
        </p:spPr>
      </p:pic>
      <p:pic>
        <p:nvPicPr>
          <p:cNvPr id="36" name="Picture 35">
            <a:extLst>
              <a:ext uri="{FF2B5EF4-FFF2-40B4-BE49-F238E27FC236}">
                <a16:creationId xmlns:a16="http://schemas.microsoft.com/office/drawing/2014/main" id="{E0154BDF-97FC-4E36-8AE7-97686FCCE5EE}"/>
              </a:ext>
            </a:extLst>
          </p:cNvPr>
          <p:cNvPicPr>
            <a:picLocks noChangeAspect="1"/>
          </p:cNvPicPr>
          <p:nvPr/>
        </p:nvPicPr>
        <p:blipFill>
          <a:blip r:embed="rId22"/>
          <a:stretch>
            <a:fillRect/>
          </a:stretch>
        </p:blipFill>
        <p:spPr>
          <a:xfrm>
            <a:off x="1221431" y="6056932"/>
            <a:ext cx="4118584" cy="17304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925" b="-9925"/>
            </a:stretch>
          </a:blipFill>
        </p:spPr>
        <p:txBody>
          <a:bodyPr/>
          <a:lstStyle/>
          <a:p>
            <a:endParaRPr lang="en-ID" dirty="0"/>
          </a:p>
        </p:txBody>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7645635" y="1564902"/>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a:off x="9944043" y="6244777"/>
            <a:ext cx="427267" cy="411069"/>
          </a:xfrm>
          <a:custGeom>
            <a:avLst/>
            <a:gdLst/>
            <a:ahLst/>
            <a:cxnLst/>
            <a:rect l="l" t="t" r="r" b="b"/>
            <a:pathLst>
              <a:path w="427267" h="411069">
                <a:moveTo>
                  <a:pt x="0" y="0"/>
                </a:moveTo>
                <a:lnTo>
                  <a:pt x="427267" y="0"/>
                </a:lnTo>
                <a:lnTo>
                  <a:pt x="427267" y="411069"/>
                </a:lnTo>
                <a:lnTo>
                  <a:pt x="0" y="411069"/>
                </a:lnTo>
                <a:lnTo>
                  <a:pt x="0" y="0"/>
                </a:lnTo>
                <a:close/>
              </a:path>
            </a:pathLst>
          </a:custGeom>
          <a:blipFill>
            <a:blip r:embed="rId10">
              <a:extLst>
                <a:ext uri="{96DAC541-7B7A-43D3-8B79-37D633B846F1}">
                  <asvg:svgBlip xmlns:asvg="http://schemas.microsoft.com/office/drawing/2016/SVG/main" r:embed="rId11"/>
                </a:ext>
              </a:extLst>
            </a:blip>
            <a:stretch>
              <a:fillRect r="-234639"/>
            </a:stretch>
          </a:blipFill>
        </p:spPr>
      </p:sp>
      <p:grpSp>
        <p:nvGrpSpPr>
          <p:cNvPr id="7" name="Group 7"/>
          <p:cNvGrpSpPr/>
          <p:nvPr/>
        </p:nvGrpSpPr>
        <p:grpSpPr>
          <a:xfrm>
            <a:off x="15746774" y="9264851"/>
            <a:ext cx="5387252" cy="590148"/>
            <a:chOff x="0" y="0"/>
            <a:chExt cx="1418865" cy="155430"/>
          </a:xfrm>
        </p:grpSpPr>
        <p:sp>
          <p:nvSpPr>
            <p:cNvPr id="8" name="Freeform 8"/>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9" name="TextBox 9"/>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0" name="Group 10"/>
          <p:cNvGrpSpPr/>
          <p:nvPr/>
        </p:nvGrpSpPr>
        <p:grpSpPr>
          <a:xfrm>
            <a:off x="15594374" y="9112451"/>
            <a:ext cx="5387252" cy="590148"/>
            <a:chOff x="0" y="0"/>
            <a:chExt cx="1418865" cy="155430"/>
          </a:xfrm>
        </p:grpSpPr>
        <p:sp>
          <p:nvSpPr>
            <p:cNvPr id="11" name="Freeform 11"/>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2" name="TextBox 12"/>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3" name="Group 13"/>
          <p:cNvGrpSpPr/>
          <p:nvPr/>
        </p:nvGrpSpPr>
        <p:grpSpPr>
          <a:xfrm>
            <a:off x="3219488" y="3000163"/>
            <a:ext cx="4207951" cy="696523"/>
            <a:chOff x="0" y="0"/>
            <a:chExt cx="1108267" cy="183447"/>
          </a:xfrm>
        </p:grpSpPr>
        <p:sp>
          <p:nvSpPr>
            <p:cNvPr id="14" name="Freeform 14"/>
            <p:cNvSpPr/>
            <p:nvPr/>
          </p:nvSpPr>
          <p:spPr>
            <a:xfrm>
              <a:off x="0" y="0"/>
              <a:ext cx="1108267" cy="183447"/>
            </a:xfrm>
            <a:custGeom>
              <a:avLst/>
              <a:gdLst/>
              <a:ahLst/>
              <a:cxnLst/>
              <a:rect l="l" t="t" r="r" b="b"/>
              <a:pathLst>
                <a:path w="1108267" h="183447">
                  <a:moveTo>
                    <a:pt x="91723" y="0"/>
                  </a:moveTo>
                  <a:lnTo>
                    <a:pt x="1016544" y="0"/>
                  </a:lnTo>
                  <a:cubicBezTo>
                    <a:pt x="1067201" y="0"/>
                    <a:pt x="1108267" y="41066"/>
                    <a:pt x="1108267" y="91723"/>
                  </a:cubicBezTo>
                  <a:lnTo>
                    <a:pt x="1108267" y="91723"/>
                  </a:lnTo>
                  <a:cubicBezTo>
                    <a:pt x="1108267" y="116050"/>
                    <a:pt x="1098603" y="139380"/>
                    <a:pt x="1081402" y="156581"/>
                  </a:cubicBezTo>
                  <a:cubicBezTo>
                    <a:pt x="1064200" y="173783"/>
                    <a:pt x="1040870" y="183447"/>
                    <a:pt x="1016544" y="183447"/>
                  </a:cubicBezTo>
                  <a:lnTo>
                    <a:pt x="91723" y="183447"/>
                  </a:lnTo>
                  <a:cubicBezTo>
                    <a:pt x="67397" y="183447"/>
                    <a:pt x="44067" y="173783"/>
                    <a:pt x="26865" y="156581"/>
                  </a:cubicBezTo>
                  <a:cubicBezTo>
                    <a:pt x="9664" y="139380"/>
                    <a:pt x="0" y="116050"/>
                    <a:pt x="0" y="91723"/>
                  </a:cubicBezTo>
                  <a:lnTo>
                    <a:pt x="0" y="91723"/>
                  </a:lnTo>
                  <a:cubicBezTo>
                    <a:pt x="0" y="67397"/>
                    <a:pt x="9664" y="44067"/>
                    <a:pt x="26865" y="26865"/>
                  </a:cubicBezTo>
                  <a:cubicBezTo>
                    <a:pt x="44067" y="9664"/>
                    <a:pt x="67397" y="0"/>
                    <a:pt x="91723" y="0"/>
                  </a:cubicBezTo>
                  <a:close/>
                </a:path>
              </a:pathLst>
            </a:custGeom>
            <a:solidFill>
              <a:srgbClr val="334989"/>
            </a:solidFill>
          </p:spPr>
        </p:sp>
        <p:sp>
          <p:nvSpPr>
            <p:cNvPr id="15" name="TextBox 15"/>
            <p:cNvSpPr txBox="1"/>
            <p:nvPr/>
          </p:nvSpPr>
          <p:spPr>
            <a:xfrm>
              <a:off x="0" y="38100"/>
              <a:ext cx="1108267" cy="145347"/>
            </a:xfrm>
            <a:prstGeom prst="rect">
              <a:avLst/>
            </a:prstGeom>
          </p:spPr>
          <p:txBody>
            <a:bodyPr lIns="50800" tIns="50800" rIns="50800" bIns="50800" rtlCol="0" anchor="ctr"/>
            <a:lstStyle/>
            <a:p>
              <a:pPr algn="ctr">
                <a:lnSpc>
                  <a:spcPts val="2500"/>
                </a:lnSpc>
              </a:pPr>
              <a:endParaRPr/>
            </a:p>
          </p:txBody>
        </p:sp>
      </p:grpSp>
      <p:sp>
        <p:nvSpPr>
          <p:cNvPr id="16" name="Freeform 16"/>
          <p:cNvSpPr/>
          <p:nvPr/>
        </p:nvSpPr>
        <p:spPr>
          <a:xfrm>
            <a:off x="684622" y="5320661"/>
            <a:ext cx="688155" cy="2293851"/>
          </a:xfrm>
          <a:custGeom>
            <a:avLst/>
            <a:gdLst/>
            <a:ahLst/>
            <a:cxnLst/>
            <a:rect l="l" t="t" r="r" b="b"/>
            <a:pathLst>
              <a:path w="688155" h="2293851">
                <a:moveTo>
                  <a:pt x="0" y="0"/>
                </a:moveTo>
                <a:lnTo>
                  <a:pt x="688156" y="0"/>
                </a:lnTo>
                <a:lnTo>
                  <a:pt x="688156" y="2293852"/>
                </a:lnTo>
                <a:lnTo>
                  <a:pt x="0" y="229385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5905695" y="3665874"/>
            <a:ext cx="1586057" cy="838628"/>
          </a:xfrm>
          <a:custGeom>
            <a:avLst/>
            <a:gdLst/>
            <a:ahLst/>
            <a:cxnLst/>
            <a:rect l="l" t="t" r="r" b="b"/>
            <a:pathLst>
              <a:path w="1586057" h="838628">
                <a:moveTo>
                  <a:pt x="0" y="0"/>
                </a:moveTo>
                <a:lnTo>
                  <a:pt x="1586056" y="0"/>
                </a:lnTo>
                <a:lnTo>
                  <a:pt x="1586056" y="838627"/>
                </a:lnTo>
                <a:lnTo>
                  <a:pt x="0" y="838627"/>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8" name="Freeform 18"/>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6"/>
            <a:stretch>
              <a:fillRect/>
            </a:stretch>
          </a:blipFill>
        </p:spPr>
      </p:sp>
      <p:sp>
        <p:nvSpPr>
          <p:cNvPr id="19" name="Freeform 19"/>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7"/>
            <a:stretch>
              <a:fillRect/>
            </a:stretch>
          </a:blipFill>
        </p:spPr>
      </p:sp>
      <p:sp>
        <p:nvSpPr>
          <p:cNvPr id="22" name="TextBox 22"/>
          <p:cNvSpPr txBox="1"/>
          <p:nvPr/>
        </p:nvSpPr>
        <p:spPr>
          <a:xfrm>
            <a:off x="6722618" y="1744621"/>
            <a:ext cx="10536682" cy="1123950"/>
          </a:xfrm>
          <a:prstGeom prst="rect">
            <a:avLst/>
          </a:prstGeom>
        </p:spPr>
        <p:txBody>
          <a:bodyPr lIns="0" tIns="0" rIns="0" bIns="0" rtlCol="0" anchor="t">
            <a:spAutoFit/>
          </a:bodyPr>
          <a:lstStyle/>
          <a:p>
            <a:pPr marL="0" lvl="0" indent="0" algn="r">
              <a:lnSpc>
                <a:spcPts val="8399"/>
              </a:lnSpc>
            </a:pPr>
            <a:r>
              <a:rPr lang="en-US" sz="6999" spc="139">
                <a:solidFill>
                  <a:srgbClr val="2D3E70"/>
                </a:solidFill>
                <a:latin typeface="Brasika"/>
              </a:rPr>
              <a:t>Project Work Details</a:t>
            </a:r>
          </a:p>
        </p:txBody>
      </p:sp>
      <p:sp>
        <p:nvSpPr>
          <p:cNvPr id="23" name="TextBox 23"/>
          <p:cNvSpPr txBox="1"/>
          <p:nvPr/>
        </p:nvSpPr>
        <p:spPr>
          <a:xfrm>
            <a:off x="15905695" y="9296400"/>
            <a:ext cx="2008858" cy="269304"/>
          </a:xfrm>
          <a:prstGeom prst="rect">
            <a:avLst/>
          </a:prstGeom>
        </p:spPr>
        <p:txBody>
          <a:bodyPr lIns="0" tIns="0" rIns="0" bIns="0" rtlCol="0" anchor="t">
            <a:spAutoFit/>
          </a:bodyPr>
          <a:lstStyle/>
          <a:p>
            <a:pPr marL="0" lvl="0" indent="0" algn="l">
              <a:lnSpc>
                <a:spcPts val="2000"/>
              </a:lnSpc>
              <a:spcBef>
                <a:spcPct val="0"/>
              </a:spcBef>
            </a:pPr>
            <a:r>
              <a:rPr lang="en-US" sz="2000" dirty="0">
                <a:solidFill>
                  <a:srgbClr val="2D3E70"/>
                </a:solidFill>
                <a:latin typeface="Banburi Bold"/>
              </a:rPr>
              <a:t>Halaman 13</a:t>
            </a:r>
          </a:p>
        </p:txBody>
      </p:sp>
      <p:sp>
        <p:nvSpPr>
          <p:cNvPr id="24" name="TextBox 24"/>
          <p:cNvSpPr txBox="1"/>
          <p:nvPr/>
        </p:nvSpPr>
        <p:spPr>
          <a:xfrm>
            <a:off x="3550493" y="3102942"/>
            <a:ext cx="3519937" cy="500137"/>
          </a:xfrm>
          <a:prstGeom prst="rect">
            <a:avLst/>
          </a:prstGeom>
        </p:spPr>
        <p:txBody>
          <a:bodyPr wrap="square" lIns="0" tIns="0" rIns="0" bIns="0" rtlCol="0" anchor="t">
            <a:spAutoFit/>
          </a:bodyPr>
          <a:lstStyle/>
          <a:p>
            <a:pPr marL="0" lvl="0" indent="0" algn="ctr">
              <a:lnSpc>
                <a:spcPts val="3900"/>
              </a:lnSpc>
            </a:pPr>
            <a:r>
              <a:rPr lang="en-US" sz="3000" dirty="0">
                <a:solidFill>
                  <a:srgbClr val="FFFFFF"/>
                </a:solidFill>
                <a:latin typeface="Banburi Bold"/>
              </a:rPr>
              <a:t>Functional System</a:t>
            </a:r>
          </a:p>
        </p:txBody>
      </p:sp>
      <p:sp>
        <p:nvSpPr>
          <p:cNvPr id="25" name="TextBox 25"/>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6" name="TextBox 26"/>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pic>
        <p:nvPicPr>
          <p:cNvPr id="21" name="Picture 20">
            <a:extLst>
              <a:ext uri="{FF2B5EF4-FFF2-40B4-BE49-F238E27FC236}">
                <a16:creationId xmlns:a16="http://schemas.microsoft.com/office/drawing/2014/main" id="{93E8DE6F-1D80-4EA9-AE51-973855CF2FA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1736" y="3918734"/>
            <a:ext cx="10227501" cy="4057650"/>
          </a:xfrm>
          <a:prstGeom prst="rect">
            <a:avLst/>
          </a:prstGeom>
        </p:spPr>
      </p:pic>
      <p:pic>
        <p:nvPicPr>
          <p:cNvPr id="28" name="Picture 27">
            <a:extLst>
              <a:ext uri="{FF2B5EF4-FFF2-40B4-BE49-F238E27FC236}">
                <a16:creationId xmlns:a16="http://schemas.microsoft.com/office/drawing/2014/main" id="{E52F24B4-1C3B-45A0-93AC-CB6993971C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559776" y="3918734"/>
            <a:ext cx="5813824" cy="4108344"/>
          </a:xfrm>
          <a:prstGeom prst="rect">
            <a:avLst/>
          </a:prstGeom>
        </p:spPr>
      </p:pic>
      <p:grpSp>
        <p:nvGrpSpPr>
          <p:cNvPr id="29" name="Group 13">
            <a:extLst>
              <a:ext uri="{FF2B5EF4-FFF2-40B4-BE49-F238E27FC236}">
                <a16:creationId xmlns:a16="http://schemas.microsoft.com/office/drawing/2014/main" id="{DA668D56-96BB-4A0C-8CC6-EAA2C2E573B7}"/>
              </a:ext>
            </a:extLst>
          </p:cNvPr>
          <p:cNvGrpSpPr/>
          <p:nvPr/>
        </p:nvGrpSpPr>
        <p:grpSpPr>
          <a:xfrm>
            <a:off x="12465548" y="3013232"/>
            <a:ext cx="4207951" cy="696523"/>
            <a:chOff x="0" y="0"/>
            <a:chExt cx="1108267" cy="183447"/>
          </a:xfrm>
        </p:grpSpPr>
        <p:sp>
          <p:nvSpPr>
            <p:cNvPr id="30" name="Freeform 14">
              <a:extLst>
                <a:ext uri="{FF2B5EF4-FFF2-40B4-BE49-F238E27FC236}">
                  <a16:creationId xmlns:a16="http://schemas.microsoft.com/office/drawing/2014/main" id="{8E1AD182-5C96-48F9-AD23-DFB07BD2FC8D}"/>
                </a:ext>
              </a:extLst>
            </p:cNvPr>
            <p:cNvSpPr/>
            <p:nvPr/>
          </p:nvSpPr>
          <p:spPr>
            <a:xfrm>
              <a:off x="0" y="0"/>
              <a:ext cx="1108267" cy="183447"/>
            </a:xfrm>
            <a:custGeom>
              <a:avLst/>
              <a:gdLst/>
              <a:ahLst/>
              <a:cxnLst/>
              <a:rect l="l" t="t" r="r" b="b"/>
              <a:pathLst>
                <a:path w="1108267" h="183447">
                  <a:moveTo>
                    <a:pt x="91723" y="0"/>
                  </a:moveTo>
                  <a:lnTo>
                    <a:pt x="1016544" y="0"/>
                  </a:lnTo>
                  <a:cubicBezTo>
                    <a:pt x="1067201" y="0"/>
                    <a:pt x="1108267" y="41066"/>
                    <a:pt x="1108267" y="91723"/>
                  </a:cubicBezTo>
                  <a:lnTo>
                    <a:pt x="1108267" y="91723"/>
                  </a:lnTo>
                  <a:cubicBezTo>
                    <a:pt x="1108267" y="116050"/>
                    <a:pt x="1098603" y="139380"/>
                    <a:pt x="1081402" y="156581"/>
                  </a:cubicBezTo>
                  <a:cubicBezTo>
                    <a:pt x="1064200" y="173783"/>
                    <a:pt x="1040870" y="183447"/>
                    <a:pt x="1016544" y="183447"/>
                  </a:cubicBezTo>
                  <a:lnTo>
                    <a:pt x="91723" y="183447"/>
                  </a:lnTo>
                  <a:cubicBezTo>
                    <a:pt x="67397" y="183447"/>
                    <a:pt x="44067" y="173783"/>
                    <a:pt x="26865" y="156581"/>
                  </a:cubicBezTo>
                  <a:cubicBezTo>
                    <a:pt x="9664" y="139380"/>
                    <a:pt x="0" y="116050"/>
                    <a:pt x="0" y="91723"/>
                  </a:cubicBezTo>
                  <a:lnTo>
                    <a:pt x="0" y="91723"/>
                  </a:lnTo>
                  <a:cubicBezTo>
                    <a:pt x="0" y="67397"/>
                    <a:pt x="9664" y="44067"/>
                    <a:pt x="26865" y="26865"/>
                  </a:cubicBezTo>
                  <a:cubicBezTo>
                    <a:pt x="44067" y="9664"/>
                    <a:pt x="67397" y="0"/>
                    <a:pt x="91723" y="0"/>
                  </a:cubicBezTo>
                  <a:close/>
                </a:path>
              </a:pathLst>
            </a:custGeom>
            <a:solidFill>
              <a:srgbClr val="334989"/>
            </a:solidFill>
          </p:spPr>
        </p:sp>
        <p:sp>
          <p:nvSpPr>
            <p:cNvPr id="31" name="TextBox 15">
              <a:extLst>
                <a:ext uri="{FF2B5EF4-FFF2-40B4-BE49-F238E27FC236}">
                  <a16:creationId xmlns:a16="http://schemas.microsoft.com/office/drawing/2014/main" id="{7CD4CDE5-1627-4A47-8102-D776F8434542}"/>
                </a:ext>
              </a:extLst>
            </p:cNvPr>
            <p:cNvSpPr txBox="1"/>
            <p:nvPr/>
          </p:nvSpPr>
          <p:spPr>
            <a:xfrm>
              <a:off x="0" y="38100"/>
              <a:ext cx="1108267" cy="145347"/>
            </a:xfrm>
            <a:prstGeom prst="rect">
              <a:avLst/>
            </a:prstGeom>
          </p:spPr>
          <p:txBody>
            <a:bodyPr lIns="50800" tIns="50800" rIns="50800" bIns="50800" rtlCol="0" anchor="ctr"/>
            <a:lstStyle/>
            <a:p>
              <a:pPr algn="ctr">
                <a:lnSpc>
                  <a:spcPts val="2500"/>
                </a:lnSpc>
              </a:pPr>
              <a:endParaRPr/>
            </a:p>
          </p:txBody>
        </p:sp>
      </p:grpSp>
      <p:sp>
        <p:nvSpPr>
          <p:cNvPr id="32" name="TextBox 24">
            <a:extLst>
              <a:ext uri="{FF2B5EF4-FFF2-40B4-BE49-F238E27FC236}">
                <a16:creationId xmlns:a16="http://schemas.microsoft.com/office/drawing/2014/main" id="{68F93ABD-1F98-4CE0-9E9E-235105DEE17F}"/>
              </a:ext>
            </a:extLst>
          </p:cNvPr>
          <p:cNvSpPr txBox="1"/>
          <p:nvPr/>
        </p:nvSpPr>
        <p:spPr>
          <a:xfrm>
            <a:off x="12796553" y="3116011"/>
            <a:ext cx="3519937" cy="500137"/>
          </a:xfrm>
          <a:prstGeom prst="rect">
            <a:avLst/>
          </a:prstGeom>
        </p:spPr>
        <p:txBody>
          <a:bodyPr wrap="square" lIns="0" tIns="0" rIns="0" bIns="0" rtlCol="0" anchor="t">
            <a:spAutoFit/>
          </a:bodyPr>
          <a:lstStyle/>
          <a:p>
            <a:pPr marL="0" lvl="0" indent="0" algn="ctr">
              <a:lnSpc>
                <a:spcPts val="3900"/>
              </a:lnSpc>
            </a:pPr>
            <a:r>
              <a:rPr lang="en-US" sz="3000" dirty="0">
                <a:solidFill>
                  <a:srgbClr val="FFFFFF"/>
                </a:solidFill>
                <a:latin typeface="Banburi Bold"/>
              </a:rPr>
              <a:t>Use Case</a:t>
            </a:r>
          </a:p>
        </p:txBody>
      </p:sp>
    </p:spTree>
    <p:extLst>
      <p:ext uri="{BB962C8B-B14F-4D97-AF65-F5344CB8AC3E}">
        <p14:creationId xmlns:p14="http://schemas.microsoft.com/office/powerpoint/2010/main" val="3177280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7645635" y="1564902"/>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0619236" y="6262052"/>
            <a:ext cx="427267" cy="411069"/>
          </a:xfrm>
          <a:custGeom>
            <a:avLst/>
            <a:gdLst/>
            <a:ahLst/>
            <a:cxnLst/>
            <a:rect l="l" t="t" r="r" b="b"/>
            <a:pathLst>
              <a:path w="427267" h="411069">
                <a:moveTo>
                  <a:pt x="0" y="0"/>
                </a:moveTo>
                <a:lnTo>
                  <a:pt x="427268" y="0"/>
                </a:lnTo>
                <a:lnTo>
                  <a:pt x="427268" y="411070"/>
                </a:lnTo>
                <a:lnTo>
                  <a:pt x="0" y="411070"/>
                </a:lnTo>
                <a:lnTo>
                  <a:pt x="0" y="0"/>
                </a:lnTo>
                <a:close/>
              </a:path>
            </a:pathLst>
          </a:custGeom>
          <a:blipFill>
            <a:blip r:embed="rId9">
              <a:extLst>
                <a:ext uri="{96DAC541-7B7A-43D3-8B79-37D633B846F1}">
                  <asvg:svgBlip xmlns:asvg="http://schemas.microsoft.com/office/drawing/2016/SVG/main" r:embed="rId10"/>
                </a:ext>
              </a:extLst>
            </a:blip>
            <a:stretch>
              <a:fillRect r="-234639"/>
            </a:stretch>
          </a:blipFill>
        </p:spPr>
      </p:sp>
      <p:grpSp>
        <p:nvGrpSpPr>
          <p:cNvPr id="7" name="Group 7"/>
          <p:cNvGrpSpPr/>
          <p:nvPr/>
        </p:nvGrpSpPr>
        <p:grpSpPr>
          <a:xfrm>
            <a:off x="15746774" y="9264851"/>
            <a:ext cx="5387252" cy="590148"/>
            <a:chOff x="0" y="0"/>
            <a:chExt cx="1418865" cy="155430"/>
          </a:xfrm>
        </p:grpSpPr>
        <p:sp>
          <p:nvSpPr>
            <p:cNvPr id="8" name="Freeform 8"/>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9" name="TextBox 9"/>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0" name="Group 10"/>
          <p:cNvGrpSpPr/>
          <p:nvPr/>
        </p:nvGrpSpPr>
        <p:grpSpPr>
          <a:xfrm>
            <a:off x="15594374" y="9112451"/>
            <a:ext cx="5387252" cy="590148"/>
            <a:chOff x="0" y="0"/>
            <a:chExt cx="1418865" cy="155430"/>
          </a:xfrm>
        </p:grpSpPr>
        <p:sp>
          <p:nvSpPr>
            <p:cNvPr id="11" name="Freeform 11"/>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2" name="TextBox 12"/>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3" name="Group 13"/>
          <p:cNvGrpSpPr/>
          <p:nvPr/>
        </p:nvGrpSpPr>
        <p:grpSpPr>
          <a:xfrm>
            <a:off x="6047048" y="730249"/>
            <a:ext cx="6193904" cy="673139"/>
            <a:chOff x="0" y="0"/>
            <a:chExt cx="1631316" cy="177288"/>
          </a:xfrm>
        </p:grpSpPr>
        <p:sp>
          <p:nvSpPr>
            <p:cNvPr id="14" name="Freeform 14"/>
            <p:cNvSpPr/>
            <p:nvPr/>
          </p:nvSpPr>
          <p:spPr>
            <a:xfrm>
              <a:off x="0" y="0"/>
              <a:ext cx="1631316" cy="177288"/>
            </a:xfrm>
            <a:custGeom>
              <a:avLst/>
              <a:gdLst/>
              <a:ahLst/>
              <a:cxnLst/>
              <a:rect l="l" t="t" r="r" b="b"/>
              <a:pathLst>
                <a:path w="1631316" h="177288">
                  <a:moveTo>
                    <a:pt x="63746" y="0"/>
                  </a:moveTo>
                  <a:lnTo>
                    <a:pt x="1567570" y="0"/>
                  </a:lnTo>
                  <a:cubicBezTo>
                    <a:pt x="1584477" y="0"/>
                    <a:pt x="1600691" y="6716"/>
                    <a:pt x="1612645" y="18671"/>
                  </a:cubicBezTo>
                  <a:cubicBezTo>
                    <a:pt x="1624600" y="30626"/>
                    <a:pt x="1631316" y="46840"/>
                    <a:pt x="1631316" y="63746"/>
                  </a:cubicBezTo>
                  <a:lnTo>
                    <a:pt x="1631316" y="113542"/>
                  </a:lnTo>
                  <a:cubicBezTo>
                    <a:pt x="1631316" y="148748"/>
                    <a:pt x="1602776" y="177288"/>
                    <a:pt x="1567570" y="177288"/>
                  </a:cubicBezTo>
                  <a:lnTo>
                    <a:pt x="63746" y="177288"/>
                  </a:lnTo>
                  <a:cubicBezTo>
                    <a:pt x="46840" y="177288"/>
                    <a:pt x="30626" y="170572"/>
                    <a:pt x="18671" y="158617"/>
                  </a:cubicBezTo>
                  <a:cubicBezTo>
                    <a:pt x="6716" y="146662"/>
                    <a:pt x="0" y="130448"/>
                    <a:pt x="0" y="113542"/>
                  </a:cubicBezTo>
                  <a:lnTo>
                    <a:pt x="0" y="63746"/>
                  </a:lnTo>
                  <a:cubicBezTo>
                    <a:pt x="0" y="46840"/>
                    <a:pt x="6716" y="30626"/>
                    <a:pt x="18671" y="18671"/>
                  </a:cubicBezTo>
                  <a:cubicBezTo>
                    <a:pt x="30626" y="6716"/>
                    <a:pt x="46840" y="0"/>
                    <a:pt x="63746" y="0"/>
                  </a:cubicBezTo>
                  <a:close/>
                </a:path>
              </a:pathLst>
            </a:custGeom>
            <a:solidFill>
              <a:srgbClr val="334989"/>
            </a:solidFill>
          </p:spPr>
        </p:sp>
        <p:sp>
          <p:nvSpPr>
            <p:cNvPr id="15" name="TextBox 15"/>
            <p:cNvSpPr txBox="1"/>
            <p:nvPr/>
          </p:nvSpPr>
          <p:spPr>
            <a:xfrm>
              <a:off x="0" y="38100"/>
              <a:ext cx="1631316" cy="139188"/>
            </a:xfrm>
            <a:prstGeom prst="rect">
              <a:avLst/>
            </a:prstGeom>
          </p:spPr>
          <p:txBody>
            <a:bodyPr lIns="50800" tIns="50800" rIns="50800" bIns="50800" rtlCol="0" anchor="ctr"/>
            <a:lstStyle/>
            <a:p>
              <a:pPr algn="ctr">
                <a:lnSpc>
                  <a:spcPts val="2500"/>
                </a:lnSpc>
              </a:pPr>
              <a:endParaRPr/>
            </a:p>
          </p:txBody>
        </p:sp>
      </p:grpSp>
      <p:sp>
        <p:nvSpPr>
          <p:cNvPr id="16" name="Freeform 16"/>
          <p:cNvSpPr/>
          <p:nvPr/>
        </p:nvSpPr>
        <p:spPr>
          <a:xfrm>
            <a:off x="684622" y="5320661"/>
            <a:ext cx="688155" cy="2293851"/>
          </a:xfrm>
          <a:custGeom>
            <a:avLst/>
            <a:gdLst/>
            <a:ahLst/>
            <a:cxnLst/>
            <a:rect l="l" t="t" r="r" b="b"/>
            <a:pathLst>
              <a:path w="688155" h="2293851">
                <a:moveTo>
                  <a:pt x="0" y="0"/>
                </a:moveTo>
                <a:lnTo>
                  <a:pt x="688156" y="0"/>
                </a:lnTo>
                <a:lnTo>
                  <a:pt x="688156" y="2293852"/>
                </a:lnTo>
                <a:lnTo>
                  <a:pt x="0" y="22938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a:off x="15905695" y="3665874"/>
            <a:ext cx="1586057" cy="838628"/>
          </a:xfrm>
          <a:custGeom>
            <a:avLst/>
            <a:gdLst/>
            <a:ahLst/>
            <a:cxnLst/>
            <a:rect l="l" t="t" r="r" b="b"/>
            <a:pathLst>
              <a:path w="1586057" h="838628">
                <a:moveTo>
                  <a:pt x="0" y="0"/>
                </a:moveTo>
                <a:lnTo>
                  <a:pt x="1586056" y="0"/>
                </a:lnTo>
                <a:lnTo>
                  <a:pt x="1586056" y="838627"/>
                </a:lnTo>
                <a:lnTo>
                  <a:pt x="0" y="838627"/>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8" name="Freeform 18"/>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5"/>
            <a:stretch>
              <a:fillRect/>
            </a:stretch>
          </a:blipFill>
        </p:spPr>
      </p:sp>
      <p:sp>
        <p:nvSpPr>
          <p:cNvPr id="19" name="Freeform 19"/>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6"/>
            <a:stretch>
              <a:fillRect/>
            </a:stretch>
          </a:blipFill>
        </p:spPr>
      </p:sp>
      <p:grpSp>
        <p:nvGrpSpPr>
          <p:cNvPr id="20" name="Group 20"/>
          <p:cNvGrpSpPr/>
          <p:nvPr/>
        </p:nvGrpSpPr>
        <p:grpSpPr>
          <a:xfrm>
            <a:off x="2111103" y="1794086"/>
            <a:ext cx="14065794" cy="7318365"/>
            <a:chOff x="0" y="0"/>
            <a:chExt cx="3704571" cy="1927471"/>
          </a:xfrm>
        </p:grpSpPr>
        <p:sp>
          <p:nvSpPr>
            <p:cNvPr id="21" name="Freeform 21"/>
            <p:cNvSpPr/>
            <p:nvPr/>
          </p:nvSpPr>
          <p:spPr>
            <a:xfrm>
              <a:off x="0" y="0"/>
              <a:ext cx="3704571" cy="1927471"/>
            </a:xfrm>
            <a:custGeom>
              <a:avLst/>
              <a:gdLst/>
              <a:ahLst/>
              <a:cxnLst/>
              <a:rect l="l" t="t" r="r" b="b"/>
              <a:pathLst>
                <a:path w="3704571" h="1927471">
                  <a:moveTo>
                    <a:pt x="28071" y="0"/>
                  </a:moveTo>
                  <a:lnTo>
                    <a:pt x="3676500" y="0"/>
                  </a:lnTo>
                  <a:cubicBezTo>
                    <a:pt x="3683945" y="0"/>
                    <a:pt x="3691085" y="2957"/>
                    <a:pt x="3696350" y="8222"/>
                  </a:cubicBezTo>
                  <a:cubicBezTo>
                    <a:pt x="3701614" y="13486"/>
                    <a:pt x="3704571" y="20626"/>
                    <a:pt x="3704571" y="28071"/>
                  </a:cubicBezTo>
                  <a:lnTo>
                    <a:pt x="3704571" y="1899400"/>
                  </a:lnTo>
                  <a:cubicBezTo>
                    <a:pt x="3704571" y="1914903"/>
                    <a:pt x="3692003" y="1927471"/>
                    <a:pt x="3676500" y="1927471"/>
                  </a:cubicBezTo>
                  <a:lnTo>
                    <a:pt x="28071" y="1927471"/>
                  </a:lnTo>
                  <a:cubicBezTo>
                    <a:pt x="20626" y="1927471"/>
                    <a:pt x="13486" y="1924513"/>
                    <a:pt x="8222" y="1919249"/>
                  </a:cubicBezTo>
                  <a:cubicBezTo>
                    <a:pt x="2957" y="1913985"/>
                    <a:pt x="0" y="1906845"/>
                    <a:pt x="0" y="1899400"/>
                  </a:cubicBezTo>
                  <a:lnTo>
                    <a:pt x="0" y="28071"/>
                  </a:lnTo>
                  <a:cubicBezTo>
                    <a:pt x="0" y="12568"/>
                    <a:pt x="12568" y="0"/>
                    <a:pt x="28071" y="0"/>
                  </a:cubicBezTo>
                  <a:close/>
                </a:path>
              </a:pathLst>
            </a:custGeom>
            <a:solidFill>
              <a:srgbClr val="1D3782"/>
            </a:solidFill>
          </p:spPr>
        </p:sp>
        <p:sp>
          <p:nvSpPr>
            <p:cNvPr id="22" name="TextBox 22"/>
            <p:cNvSpPr txBox="1"/>
            <p:nvPr/>
          </p:nvSpPr>
          <p:spPr>
            <a:xfrm>
              <a:off x="0" y="38100"/>
              <a:ext cx="3704571" cy="1889371"/>
            </a:xfrm>
            <a:prstGeom prst="rect">
              <a:avLst/>
            </a:prstGeom>
          </p:spPr>
          <p:txBody>
            <a:bodyPr lIns="50800" tIns="50800" rIns="50800" bIns="50800" rtlCol="0" anchor="ctr"/>
            <a:lstStyle/>
            <a:p>
              <a:pPr algn="ctr">
                <a:lnSpc>
                  <a:spcPts val="2500"/>
                </a:lnSpc>
              </a:pPr>
              <a:endParaRPr/>
            </a:p>
          </p:txBody>
        </p:sp>
      </p:grpSp>
      <p:sp>
        <p:nvSpPr>
          <p:cNvPr id="23" name="TextBox 23"/>
          <p:cNvSpPr txBox="1"/>
          <p:nvPr/>
        </p:nvSpPr>
        <p:spPr>
          <a:xfrm>
            <a:off x="15905695" y="9296400"/>
            <a:ext cx="2008858" cy="269304"/>
          </a:xfrm>
          <a:prstGeom prst="rect">
            <a:avLst/>
          </a:prstGeom>
        </p:spPr>
        <p:txBody>
          <a:bodyPr lIns="0" tIns="0" rIns="0" bIns="0" rtlCol="0" anchor="t">
            <a:spAutoFit/>
          </a:bodyPr>
          <a:lstStyle/>
          <a:p>
            <a:pPr marL="0" lvl="0" indent="0" algn="l">
              <a:lnSpc>
                <a:spcPts val="2000"/>
              </a:lnSpc>
              <a:spcBef>
                <a:spcPct val="0"/>
              </a:spcBef>
            </a:pPr>
            <a:r>
              <a:rPr lang="en-US" sz="2000" dirty="0">
                <a:solidFill>
                  <a:srgbClr val="2D3E70"/>
                </a:solidFill>
                <a:latin typeface="Banburi Bold"/>
              </a:rPr>
              <a:t>Halaman 14</a:t>
            </a:r>
          </a:p>
        </p:txBody>
      </p:sp>
      <p:sp>
        <p:nvSpPr>
          <p:cNvPr id="24" name="TextBox 24"/>
          <p:cNvSpPr txBox="1"/>
          <p:nvPr/>
        </p:nvSpPr>
        <p:spPr>
          <a:xfrm>
            <a:off x="6289518" y="809644"/>
            <a:ext cx="5708965" cy="485775"/>
          </a:xfrm>
          <a:prstGeom prst="rect">
            <a:avLst/>
          </a:prstGeom>
        </p:spPr>
        <p:txBody>
          <a:bodyPr lIns="0" tIns="0" rIns="0" bIns="0" rtlCol="0" anchor="t">
            <a:spAutoFit/>
          </a:bodyPr>
          <a:lstStyle/>
          <a:p>
            <a:pPr marL="0" lvl="0" indent="0" algn="ctr">
              <a:lnSpc>
                <a:spcPts val="3900"/>
              </a:lnSpc>
            </a:pPr>
            <a:r>
              <a:rPr lang="en-US" sz="3000">
                <a:solidFill>
                  <a:srgbClr val="FFFFFF"/>
                </a:solidFill>
                <a:latin typeface="Banburi Bold"/>
              </a:rPr>
              <a:t>RELEVANCE TO THE COURSE</a:t>
            </a:r>
          </a:p>
        </p:txBody>
      </p:sp>
      <p:sp>
        <p:nvSpPr>
          <p:cNvPr id="25" name="TextBox 25"/>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6" name="TextBox 26"/>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sp>
        <p:nvSpPr>
          <p:cNvPr id="27" name="TextBox 27"/>
          <p:cNvSpPr txBox="1"/>
          <p:nvPr/>
        </p:nvSpPr>
        <p:spPr>
          <a:xfrm>
            <a:off x="2379667" y="1970585"/>
            <a:ext cx="13526028" cy="6955843"/>
          </a:xfrm>
          <a:prstGeom prst="rect">
            <a:avLst/>
          </a:prstGeom>
        </p:spPr>
        <p:txBody>
          <a:bodyPr lIns="0" tIns="0" rIns="0" bIns="0" rtlCol="0" anchor="t">
            <a:spAutoFit/>
          </a:bodyPr>
          <a:lstStyle/>
          <a:p>
            <a:pPr algn="just">
              <a:lnSpc>
                <a:spcPts val="3239"/>
              </a:lnSpc>
            </a:pPr>
            <a:r>
              <a:rPr lang="en-US" sz="2591">
                <a:solidFill>
                  <a:srgbClr val="FFFFFF"/>
                </a:solidFill>
                <a:latin typeface="Banburi"/>
              </a:rPr>
              <a:t>1.  Multimedia IoT System</a:t>
            </a:r>
          </a:p>
          <a:p>
            <a:pPr algn="just">
              <a:lnSpc>
                <a:spcPts val="3239"/>
              </a:lnSpc>
            </a:pPr>
            <a:r>
              <a:rPr lang="en-US" sz="2591">
                <a:solidFill>
                  <a:srgbClr val="FFFFFF"/>
                </a:solidFill>
                <a:latin typeface="Banburi"/>
              </a:rPr>
              <a:t>    The relevance of this course is in the manufacture of IoT hardware and programming code.</a:t>
            </a:r>
          </a:p>
          <a:p>
            <a:pPr algn="just">
              <a:lnSpc>
                <a:spcPts val="3239"/>
              </a:lnSpc>
            </a:pPr>
            <a:r>
              <a:rPr lang="en-US" sz="2591">
                <a:solidFill>
                  <a:srgbClr val="FFFFFF"/>
                </a:solidFill>
                <a:latin typeface="Banburi"/>
              </a:rPr>
              <a:t>2. Mobile Device Programming</a:t>
            </a:r>
          </a:p>
          <a:p>
            <a:pPr algn="just">
              <a:lnSpc>
                <a:spcPts val="3239"/>
              </a:lnSpc>
            </a:pPr>
            <a:r>
              <a:rPr lang="en-US" sz="2591">
                <a:solidFill>
                  <a:srgbClr val="FFFFFF"/>
                </a:solidFill>
                <a:latin typeface="Banburi"/>
              </a:rPr>
              <a:t>    The relevance of this course is in making mobile applications using the dart programming  </a:t>
            </a:r>
          </a:p>
          <a:p>
            <a:pPr algn="just">
              <a:lnSpc>
                <a:spcPts val="3239"/>
              </a:lnSpc>
            </a:pPr>
            <a:r>
              <a:rPr lang="en-US" sz="2591">
                <a:solidFill>
                  <a:srgbClr val="FFFFFF"/>
                </a:solidFill>
                <a:latin typeface="Banburi"/>
              </a:rPr>
              <a:t>    language.</a:t>
            </a:r>
          </a:p>
          <a:p>
            <a:pPr algn="just">
              <a:lnSpc>
                <a:spcPts val="3239"/>
              </a:lnSpc>
            </a:pPr>
            <a:r>
              <a:rPr lang="en-US" sz="2591">
                <a:solidFill>
                  <a:srgbClr val="FFFFFF"/>
                </a:solidFill>
                <a:latin typeface="Banburi"/>
              </a:rPr>
              <a:t>3. Statistics</a:t>
            </a:r>
          </a:p>
          <a:p>
            <a:pPr algn="just">
              <a:lnSpc>
                <a:spcPts val="3239"/>
              </a:lnSpc>
            </a:pPr>
            <a:r>
              <a:rPr lang="en-US" sz="2591">
                <a:solidFill>
                  <a:srgbClr val="FFFFFF"/>
                </a:solidFill>
                <a:latin typeface="Banburi"/>
              </a:rPr>
              <a:t>    The relevance of this course is in testing data and application functions</a:t>
            </a:r>
          </a:p>
          <a:p>
            <a:pPr algn="just">
              <a:lnSpc>
                <a:spcPts val="3239"/>
              </a:lnSpc>
            </a:pPr>
            <a:r>
              <a:rPr lang="en-US" sz="2591">
                <a:solidFill>
                  <a:srgbClr val="FFFFFF"/>
                </a:solidFill>
                <a:latin typeface="Banburi"/>
              </a:rPr>
              <a:t>4. Object Oriented Programming</a:t>
            </a:r>
          </a:p>
          <a:p>
            <a:pPr algn="just">
              <a:lnSpc>
                <a:spcPts val="3239"/>
              </a:lnSpc>
            </a:pPr>
            <a:r>
              <a:rPr lang="en-US" sz="2591">
                <a:solidFill>
                  <a:srgbClr val="FFFFFF"/>
                </a:solidFill>
                <a:latin typeface="Banburi"/>
              </a:rPr>
              <a:t>    The relevance of this course is on the logic of programming languages</a:t>
            </a:r>
          </a:p>
          <a:p>
            <a:pPr algn="just">
              <a:lnSpc>
                <a:spcPts val="3239"/>
              </a:lnSpc>
            </a:pPr>
            <a:r>
              <a:rPr lang="en-US" sz="2591">
                <a:solidFill>
                  <a:srgbClr val="FFFFFF"/>
                </a:solidFill>
                <a:latin typeface="Banburi"/>
              </a:rPr>
              <a:t>5. General English</a:t>
            </a:r>
          </a:p>
          <a:p>
            <a:pPr algn="just">
              <a:lnSpc>
                <a:spcPts val="3239"/>
              </a:lnSpc>
            </a:pPr>
            <a:r>
              <a:rPr lang="en-US" sz="2591">
                <a:solidFill>
                  <a:srgbClr val="FFFFFF"/>
                </a:solidFill>
                <a:latin typeface="Banburi"/>
              </a:rPr>
              <a:t>    English plays an important role for this project because some programming languages use  </a:t>
            </a:r>
          </a:p>
          <a:p>
            <a:pPr algn="just">
              <a:lnSpc>
                <a:spcPts val="3239"/>
              </a:lnSpc>
            </a:pPr>
            <a:r>
              <a:rPr lang="en-US" sz="2591">
                <a:solidFill>
                  <a:srgbClr val="FFFFFF"/>
                </a:solidFill>
                <a:latin typeface="Banburi"/>
              </a:rPr>
              <a:t>    English. </a:t>
            </a:r>
          </a:p>
          <a:p>
            <a:pPr algn="just">
              <a:lnSpc>
                <a:spcPts val="3239"/>
              </a:lnSpc>
            </a:pPr>
            <a:r>
              <a:rPr lang="en-US" sz="2591">
                <a:solidFill>
                  <a:srgbClr val="FFFFFF"/>
                </a:solidFill>
                <a:latin typeface="Banburi"/>
              </a:rPr>
              <a:t>6. Computer System Administration</a:t>
            </a:r>
          </a:p>
          <a:p>
            <a:pPr algn="just">
              <a:lnSpc>
                <a:spcPts val="3239"/>
              </a:lnSpc>
            </a:pPr>
            <a:r>
              <a:rPr lang="en-US" sz="2591">
                <a:solidFill>
                  <a:srgbClr val="FFFFFF"/>
                </a:solidFill>
                <a:latin typeface="Banburi"/>
              </a:rPr>
              <a:t>    The relevance of this course is in the computer system section</a:t>
            </a:r>
          </a:p>
          <a:p>
            <a:pPr algn="just">
              <a:lnSpc>
                <a:spcPts val="3239"/>
              </a:lnSpc>
            </a:pPr>
            <a:r>
              <a:rPr lang="en-US" sz="2591">
                <a:solidFill>
                  <a:srgbClr val="FFFFFF"/>
                </a:solidFill>
                <a:latin typeface="Banburi"/>
              </a:rPr>
              <a:t>7. Civic Education</a:t>
            </a:r>
          </a:p>
          <a:p>
            <a:pPr algn="l">
              <a:lnSpc>
                <a:spcPts val="3239"/>
              </a:lnSpc>
            </a:pPr>
            <a:r>
              <a:rPr lang="en-US" sz="2591">
                <a:solidFill>
                  <a:srgbClr val="FFFFFF"/>
                </a:solidFill>
                <a:latin typeface="Banburi"/>
              </a:rPr>
              <a:t>   Students can apply the leadership and cooperation skills learned in Civic Education to </a:t>
            </a:r>
          </a:p>
          <a:p>
            <a:pPr algn="l">
              <a:lnSpc>
                <a:spcPts val="3239"/>
              </a:lnSpc>
            </a:pPr>
            <a:r>
              <a:rPr lang="en-US" sz="2591">
                <a:solidFill>
                  <a:srgbClr val="FFFFFF"/>
                </a:solidFill>
                <a:latin typeface="Banburi"/>
              </a:rPr>
              <a:t>   manage the project efficiently, divide tasks fairly and ensure all team members contribute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7645635" y="1564902"/>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0619236" y="5275085"/>
            <a:ext cx="427267" cy="411069"/>
          </a:xfrm>
          <a:custGeom>
            <a:avLst/>
            <a:gdLst/>
            <a:ahLst/>
            <a:cxnLst/>
            <a:rect l="l" t="t" r="r" b="b"/>
            <a:pathLst>
              <a:path w="427267" h="411069">
                <a:moveTo>
                  <a:pt x="0" y="0"/>
                </a:moveTo>
                <a:lnTo>
                  <a:pt x="427268" y="0"/>
                </a:lnTo>
                <a:lnTo>
                  <a:pt x="427268" y="411069"/>
                </a:lnTo>
                <a:lnTo>
                  <a:pt x="0" y="411069"/>
                </a:lnTo>
                <a:lnTo>
                  <a:pt x="0" y="0"/>
                </a:lnTo>
                <a:close/>
              </a:path>
            </a:pathLst>
          </a:custGeom>
          <a:blipFill>
            <a:blip r:embed="rId9">
              <a:extLst>
                <a:ext uri="{96DAC541-7B7A-43D3-8B79-37D633B846F1}">
                  <asvg:svgBlip xmlns:asvg="http://schemas.microsoft.com/office/drawing/2016/SVG/main" r:embed="rId10"/>
                </a:ext>
              </a:extLst>
            </a:blip>
            <a:stretch>
              <a:fillRect r="-234639"/>
            </a:stretch>
          </a:blipFill>
        </p:spPr>
      </p:sp>
      <p:grpSp>
        <p:nvGrpSpPr>
          <p:cNvPr id="7" name="Group 7"/>
          <p:cNvGrpSpPr/>
          <p:nvPr/>
        </p:nvGrpSpPr>
        <p:grpSpPr>
          <a:xfrm>
            <a:off x="15746774" y="9264851"/>
            <a:ext cx="5387252" cy="590148"/>
            <a:chOff x="0" y="0"/>
            <a:chExt cx="1418865" cy="155430"/>
          </a:xfrm>
        </p:grpSpPr>
        <p:sp>
          <p:nvSpPr>
            <p:cNvPr id="8" name="Freeform 8"/>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9" name="TextBox 9"/>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0" name="Group 10"/>
          <p:cNvGrpSpPr/>
          <p:nvPr/>
        </p:nvGrpSpPr>
        <p:grpSpPr>
          <a:xfrm>
            <a:off x="15594374" y="9112451"/>
            <a:ext cx="5387252" cy="590148"/>
            <a:chOff x="0" y="0"/>
            <a:chExt cx="1418865" cy="155430"/>
          </a:xfrm>
        </p:grpSpPr>
        <p:sp>
          <p:nvSpPr>
            <p:cNvPr id="11" name="Freeform 11"/>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2" name="TextBox 12"/>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3" name="TextBox 13"/>
          <p:cNvSpPr txBox="1"/>
          <p:nvPr/>
        </p:nvSpPr>
        <p:spPr>
          <a:xfrm>
            <a:off x="15905695" y="9296400"/>
            <a:ext cx="2008858" cy="269304"/>
          </a:xfrm>
          <a:prstGeom prst="rect">
            <a:avLst/>
          </a:prstGeom>
        </p:spPr>
        <p:txBody>
          <a:bodyPr lIns="0" tIns="0" rIns="0" bIns="0" rtlCol="0" anchor="t">
            <a:spAutoFit/>
          </a:bodyPr>
          <a:lstStyle/>
          <a:p>
            <a:pPr marL="0" lvl="0" indent="0" algn="l">
              <a:lnSpc>
                <a:spcPts val="2000"/>
              </a:lnSpc>
              <a:spcBef>
                <a:spcPct val="0"/>
              </a:spcBef>
            </a:pPr>
            <a:r>
              <a:rPr lang="en-US" sz="2000" dirty="0">
                <a:solidFill>
                  <a:srgbClr val="2D3E70"/>
                </a:solidFill>
                <a:latin typeface="Banburi Bold"/>
              </a:rPr>
              <a:t>Halaman 15</a:t>
            </a:r>
          </a:p>
        </p:txBody>
      </p:sp>
      <p:grpSp>
        <p:nvGrpSpPr>
          <p:cNvPr id="14" name="Group 14"/>
          <p:cNvGrpSpPr/>
          <p:nvPr/>
        </p:nvGrpSpPr>
        <p:grpSpPr>
          <a:xfrm>
            <a:off x="1734666" y="2513514"/>
            <a:ext cx="5480283" cy="673139"/>
            <a:chOff x="0" y="0"/>
            <a:chExt cx="1443367" cy="177288"/>
          </a:xfrm>
        </p:grpSpPr>
        <p:sp>
          <p:nvSpPr>
            <p:cNvPr id="15" name="Freeform 15"/>
            <p:cNvSpPr/>
            <p:nvPr/>
          </p:nvSpPr>
          <p:spPr>
            <a:xfrm>
              <a:off x="0" y="0"/>
              <a:ext cx="1443367" cy="177288"/>
            </a:xfrm>
            <a:custGeom>
              <a:avLst/>
              <a:gdLst/>
              <a:ahLst/>
              <a:cxnLst/>
              <a:rect l="l" t="t" r="r" b="b"/>
              <a:pathLst>
                <a:path w="1443367" h="177288">
                  <a:moveTo>
                    <a:pt x="72047" y="0"/>
                  </a:moveTo>
                  <a:lnTo>
                    <a:pt x="1371320" y="0"/>
                  </a:lnTo>
                  <a:cubicBezTo>
                    <a:pt x="1390428" y="0"/>
                    <a:pt x="1408753" y="7591"/>
                    <a:pt x="1422265" y="21102"/>
                  </a:cubicBezTo>
                  <a:cubicBezTo>
                    <a:pt x="1435776" y="34614"/>
                    <a:pt x="1443367" y="52939"/>
                    <a:pt x="1443367" y="72047"/>
                  </a:cubicBezTo>
                  <a:lnTo>
                    <a:pt x="1443367" y="105241"/>
                  </a:lnTo>
                  <a:cubicBezTo>
                    <a:pt x="1443367" y="124349"/>
                    <a:pt x="1435776" y="142674"/>
                    <a:pt x="1422265" y="156186"/>
                  </a:cubicBezTo>
                  <a:cubicBezTo>
                    <a:pt x="1408753" y="169697"/>
                    <a:pt x="1390428" y="177288"/>
                    <a:pt x="1371320" y="177288"/>
                  </a:cubicBezTo>
                  <a:lnTo>
                    <a:pt x="72047" y="177288"/>
                  </a:lnTo>
                  <a:cubicBezTo>
                    <a:pt x="52939" y="177288"/>
                    <a:pt x="34614" y="169697"/>
                    <a:pt x="21102" y="156186"/>
                  </a:cubicBezTo>
                  <a:cubicBezTo>
                    <a:pt x="7591" y="142674"/>
                    <a:pt x="0" y="124349"/>
                    <a:pt x="0" y="105241"/>
                  </a:cubicBezTo>
                  <a:lnTo>
                    <a:pt x="0" y="72047"/>
                  </a:lnTo>
                  <a:cubicBezTo>
                    <a:pt x="0" y="52939"/>
                    <a:pt x="7591" y="34614"/>
                    <a:pt x="21102" y="21102"/>
                  </a:cubicBezTo>
                  <a:cubicBezTo>
                    <a:pt x="34614" y="7591"/>
                    <a:pt x="52939" y="0"/>
                    <a:pt x="72047" y="0"/>
                  </a:cubicBezTo>
                  <a:close/>
                </a:path>
              </a:pathLst>
            </a:custGeom>
            <a:solidFill>
              <a:srgbClr val="334989"/>
            </a:solidFill>
          </p:spPr>
        </p:sp>
        <p:sp>
          <p:nvSpPr>
            <p:cNvPr id="16" name="TextBox 16"/>
            <p:cNvSpPr txBox="1"/>
            <p:nvPr/>
          </p:nvSpPr>
          <p:spPr>
            <a:xfrm>
              <a:off x="0" y="38100"/>
              <a:ext cx="1443367" cy="139188"/>
            </a:xfrm>
            <a:prstGeom prst="rect">
              <a:avLst/>
            </a:prstGeom>
          </p:spPr>
          <p:txBody>
            <a:bodyPr lIns="50800" tIns="50800" rIns="50800" bIns="50800" rtlCol="0" anchor="ctr"/>
            <a:lstStyle/>
            <a:p>
              <a:pPr algn="ctr">
                <a:lnSpc>
                  <a:spcPts val="2500"/>
                </a:lnSpc>
              </a:pPr>
              <a:endParaRPr/>
            </a:p>
          </p:txBody>
        </p:sp>
      </p:grpSp>
      <p:sp>
        <p:nvSpPr>
          <p:cNvPr id="17" name="Freeform 17"/>
          <p:cNvSpPr/>
          <p:nvPr/>
        </p:nvSpPr>
        <p:spPr>
          <a:xfrm>
            <a:off x="684622" y="3222554"/>
            <a:ext cx="688155" cy="2293851"/>
          </a:xfrm>
          <a:custGeom>
            <a:avLst/>
            <a:gdLst/>
            <a:ahLst/>
            <a:cxnLst/>
            <a:rect l="l" t="t" r="r" b="b"/>
            <a:pathLst>
              <a:path w="688155" h="2293851">
                <a:moveTo>
                  <a:pt x="0" y="0"/>
                </a:moveTo>
                <a:lnTo>
                  <a:pt x="688156" y="0"/>
                </a:lnTo>
                <a:lnTo>
                  <a:pt x="688156" y="2293851"/>
                </a:lnTo>
                <a:lnTo>
                  <a:pt x="0" y="22938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1994531" y="2592909"/>
            <a:ext cx="4960553" cy="485775"/>
          </a:xfrm>
          <a:prstGeom prst="rect">
            <a:avLst/>
          </a:prstGeom>
        </p:spPr>
        <p:txBody>
          <a:bodyPr lIns="0" tIns="0" rIns="0" bIns="0" rtlCol="0" anchor="t">
            <a:spAutoFit/>
          </a:bodyPr>
          <a:lstStyle/>
          <a:p>
            <a:pPr marL="0" lvl="0" indent="0" algn="ctr">
              <a:lnSpc>
                <a:spcPts val="3900"/>
              </a:lnSpc>
            </a:pPr>
            <a:r>
              <a:rPr lang="en-US" sz="3000">
                <a:solidFill>
                  <a:srgbClr val="FFFFFF"/>
                </a:solidFill>
                <a:latin typeface="Banburi Bold"/>
              </a:rPr>
              <a:t>DIVISION OF TEAMWORK</a:t>
            </a:r>
          </a:p>
        </p:txBody>
      </p:sp>
      <p:sp>
        <p:nvSpPr>
          <p:cNvPr id="19" name="Freeform 19"/>
          <p:cNvSpPr/>
          <p:nvPr/>
        </p:nvSpPr>
        <p:spPr>
          <a:xfrm>
            <a:off x="15905695" y="3665874"/>
            <a:ext cx="1586057" cy="838628"/>
          </a:xfrm>
          <a:custGeom>
            <a:avLst/>
            <a:gdLst/>
            <a:ahLst/>
            <a:cxnLst/>
            <a:rect l="l" t="t" r="r" b="b"/>
            <a:pathLst>
              <a:path w="1586057" h="838628">
                <a:moveTo>
                  <a:pt x="0" y="0"/>
                </a:moveTo>
                <a:lnTo>
                  <a:pt x="1586056" y="0"/>
                </a:lnTo>
                <a:lnTo>
                  <a:pt x="1586056" y="838627"/>
                </a:lnTo>
                <a:lnTo>
                  <a:pt x="0" y="838627"/>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0" name="Freeform 20"/>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5"/>
            <a:stretch>
              <a:fillRect/>
            </a:stretch>
          </a:blipFill>
        </p:spPr>
      </p:sp>
      <p:sp>
        <p:nvSpPr>
          <p:cNvPr id="21" name="Freeform 21"/>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6"/>
            <a:stretch>
              <a:fillRect/>
            </a:stretch>
          </a:blipFill>
        </p:spPr>
      </p:sp>
      <p:sp>
        <p:nvSpPr>
          <p:cNvPr id="22" name="TextBox 22"/>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3" name="TextBox 23"/>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sp>
        <p:nvSpPr>
          <p:cNvPr id="24" name="AutoShape 24"/>
          <p:cNvSpPr/>
          <p:nvPr/>
        </p:nvSpPr>
        <p:spPr>
          <a:xfrm flipV="1">
            <a:off x="3513015" y="4696157"/>
            <a:ext cx="11261970" cy="13942"/>
          </a:xfrm>
          <a:prstGeom prst="line">
            <a:avLst/>
          </a:prstGeom>
          <a:ln w="38100" cap="flat">
            <a:solidFill>
              <a:srgbClr val="334989"/>
            </a:solidFill>
            <a:prstDash val="solid"/>
            <a:headEnd type="none" w="sm" len="sm"/>
            <a:tailEnd type="none" w="sm" len="sm"/>
          </a:ln>
        </p:spPr>
      </p:sp>
      <p:grpSp>
        <p:nvGrpSpPr>
          <p:cNvPr id="25" name="Group 25"/>
          <p:cNvGrpSpPr/>
          <p:nvPr/>
        </p:nvGrpSpPr>
        <p:grpSpPr>
          <a:xfrm>
            <a:off x="8996330" y="4529438"/>
            <a:ext cx="295340" cy="29534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334989"/>
              </a:solidFill>
              <a:prstDash val="solid"/>
              <a:miter/>
            </a:ln>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sp>
        <p:nvSpPr>
          <p:cNvPr id="28" name="TextBox 28"/>
          <p:cNvSpPr txBox="1"/>
          <p:nvPr/>
        </p:nvSpPr>
        <p:spPr>
          <a:xfrm>
            <a:off x="842054" y="5772309"/>
            <a:ext cx="5357862" cy="432435"/>
          </a:xfrm>
          <a:prstGeom prst="rect">
            <a:avLst/>
          </a:prstGeom>
        </p:spPr>
        <p:txBody>
          <a:bodyPr lIns="0" tIns="0" rIns="0" bIns="0" rtlCol="0" anchor="t">
            <a:spAutoFit/>
          </a:bodyPr>
          <a:lstStyle/>
          <a:p>
            <a:pPr marL="582933" lvl="1" indent="-291467" algn="l">
              <a:lnSpc>
                <a:spcPts val="3510"/>
              </a:lnSpc>
              <a:buFont typeface="Arial"/>
              <a:buChar char="•"/>
            </a:pPr>
            <a:r>
              <a:rPr lang="en-US" sz="2700">
                <a:solidFill>
                  <a:srgbClr val="2D3E70"/>
                </a:solidFill>
                <a:latin typeface="Banburi"/>
              </a:rPr>
              <a:t>HARDWARE IOT DEVELOPMENT</a:t>
            </a:r>
          </a:p>
        </p:txBody>
      </p:sp>
      <p:sp>
        <p:nvSpPr>
          <p:cNvPr id="29" name="TextBox 29"/>
          <p:cNvSpPr txBox="1"/>
          <p:nvPr/>
        </p:nvSpPr>
        <p:spPr>
          <a:xfrm>
            <a:off x="9922051" y="8638458"/>
            <a:ext cx="3919246" cy="432435"/>
          </a:xfrm>
          <a:prstGeom prst="rect">
            <a:avLst/>
          </a:prstGeom>
        </p:spPr>
        <p:txBody>
          <a:bodyPr lIns="0" tIns="0" rIns="0" bIns="0" rtlCol="0" anchor="t">
            <a:spAutoFit/>
          </a:bodyPr>
          <a:lstStyle/>
          <a:p>
            <a:pPr marL="582933" lvl="1" indent="-291467" algn="l">
              <a:lnSpc>
                <a:spcPts val="3510"/>
              </a:lnSpc>
              <a:buFont typeface="Arial"/>
              <a:buChar char="•"/>
            </a:pPr>
            <a:r>
              <a:rPr lang="en-US" sz="2700" dirty="0">
                <a:solidFill>
                  <a:srgbClr val="2D3E70"/>
                </a:solidFill>
                <a:latin typeface="Banburi"/>
              </a:rPr>
              <a:t>TECHNICAL SUPPORT</a:t>
            </a:r>
          </a:p>
        </p:txBody>
      </p:sp>
      <p:sp>
        <p:nvSpPr>
          <p:cNvPr id="30" name="TextBox 30"/>
          <p:cNvSpPr txBox="1"/>
          <p:nvPr/>
        </p:nvSpPr>
        <p:spPr>
          <a:xfrm>
            <a:off x="13262833" y="5772309"/>
            <a:ext cx="3024305" cy="432435"/>
          </a:xfrm>
          <a:prstGeom prst="rect">
            <a:avLst/>
          </a:prstGeom>
        </p:spPr>
        <p:txBody>
          <a:bodyPr lIns="0" tIns="0" rIns="0" bIns="0" rtlCol="0" anchor="t">
            <a:spAutoFit/>
          </a:bodyPr>
          <a:lstStyle/>
          <a:p>
            <a:pPr marL="582933" lvl="1" indent="-291467" algn="ctr">
              <a:lnSpc>
                <a:spcPts val="3510"/>
              </a:lnSpc>
              <a:buFont typeface="Arial"/>
              <a:buChar char="•"/>
            </a:pPr>
            <a:r>
              <a:rPr lang="en-US" sz="2700">
                <a:solidFill>
                  <a:srgbClr val="2D3E70"/>
                </a:solidFill>
                <a:latin typeface="Banburi"/>
              </a:rPr>
              <a:t>FILING SECTION</a:t>
            </a:r>
          </a:p>
        </p:txBody>
      </p:sp>
      <p:sp>
        <p:nvSpPr>
          <p:cNvPr id="31" name="TextBox 31"/>
          <p:cNvSpPr txBox="1"/>
          <p:nvPr/>
        </p:nvSpPr>
        <p:spPr>
          <a:xfrm>
            <a:off x="1028700" y="5073809"/>
            <a:ext cx="4689230" cy="514350"/>
          </a:xfrm>
          <a:prstGeom prst="rect">
            <a:avLst/>
          </a:prstGeom>
        </p:spPr>
        <p:txBody>
          <a:bodyPr lIns="0" tIns="0" rIns="0" bIns="0" rtlCol="0" anchor="t">
            <a:spAutoFit/>
          </a:bodyPr>
          <a:lstStyle/>
          <a:p>
            <a:pPr algn="ctr">
              <a:lnSpc>
                <a:spcPts val="4200"/>
              </a:lnSpc>
            </a:pPr>
            <a:r>
              <a:rPr lang="en-US" sz="3000">
                <a:solidFill>
                  <a:srgbClr val="2D3E70"/>
                </a:solidFill>
                <a:latin typeface="Banburi Ultra-Bold"/>
              </a:rPr>
              <a:t>DWI KURNIA SAPUTRA</a:t>
            </a:r>
          </a:p>
        </p:txBody>
      </p:sp>
      <p:sp>
        <p:nvSpPr>
          <p:cNvPr id="32" name="TextBox 32"/>
          <p:cNvSpPr txBox="1"/>
          <p:nvPr/>
        </p:nvSpPr>
        <p:spPr>
          <a:xfrm>
            <a:off x="6799385" y="5073809"/>
            <a:ext cx="4689230" cy="514350"/>
          </a:xfrm>
          <a:prstGeom prst="rect">
            <a:avLst/>
          </a:prstGeom>
        </p:spPr>
        <p:txBody>
          <a:bodyPr lIns="0" tIns="0" rIns="0" bIns="0" rtlCol="0" anchor="t">
            <a:spAutoFit/>
          </a:bodyPr>
          <a:lstStyle/>
          <a:p>
            <a:pPr algn="ctr">
              <a:lnSpc>
                <a:spcPts val="4200"/>
              </a:lnSpc>
            </a:pPr>
            <a:r>
              <a:rPr lang="en-US" sz="3000">
                <a:solidFill>
                  <a:srgbClr val="2D3E70"/>
                </a:solidFill>
                <a:latin typeface="Banburi Ultra-Bold"/>
              </a:rPr>
              <a:t>DWIKI KHARISMA</a:t>
            </a:r>
          </a:p>
        </p:txBody>
      </p:sp>
      <p:sp>
        <p:nvSpPr>
          <p:cNvPr id="33" name="TextBox 33"/>
          <p:cNvSpPr txBox="1"/>
          <p:nvPr/>
        </p:nvSpPr>
        <p:spPr>
          <a:xfrm>
            <a:off x="12570070" y="5073809"/>
            <a:ext cx="4689230" cy="514350"/>
          </a:xfrm>
          <a:prstGeom prst="rect">
            <a:avLst/>
          </a:prstGeom>
        </p:spPr>
        <p:txBody>
          <a:bodyPr lIns="0" tIns="0" rIns="0" bIns="0" rtlCol="0" anchor="t">
            <a:spAutoFit/>
          </a:bodyPr>
          <a:lstStyle/>
          <a:p>
            <a:pPr algn="ctr">
              <a:lnSpc>
                <a:spcPts val="4200"/>
              </a:lnSpc>
            </a:pPr>
            <a:r>
              <a:rPr lang="en-US" sz="3000">
                <a:solidFill>
                  <a:srgbClr val="2D3E70"/>
                </a:solidFill>
                <a:latin typeface="Banburi Ultra-Bold"/>
              </a:rPr>
              <a:t>JESI AFRIANA</a:t>
            </a:r>
          </a:p>
        </p:txBody>
      </p:sp>
      <p:grpSp>
        <p:nvGrpSpPr>
          <p:cNvPr id="34" name="Group 34"/>
          <p:cNvGrpSpPr/>
          <p:nvPr/>
        </p:nvGrpSpPr>
        <p:grpSpPr>
          <a:xfrm>
            <a:off x="3373315" y="4529438"/>
            <a:ext cx="295340" cy="295340"/>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334989"/>
              </a:solidFill>
              <a:prstDash val="solid"/>
              <a:miter/>
            </a:ln>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nvGrpSpPr>
          <p:cNvPr id="37" name="Group 37"/>
          <p:cNvGrpSpPr/>
          <p:nvPr/>
        </p:nvGrpSpPr>
        <p:grpSpPr>
          <a:xfrm>
            <a:off x="14627315" y="4562429"/>
            <a:ext cx="295340" cy="295340"/>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334989"/>
              </a:solidFill>
              <a:prstDash val="solid"/>
              <a:miter/>
            </a:ln>
          </p:spPr>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sp>
        <p:nvSpPr>
          <p:cNvPr id="40" name="TextBox 40"/>
          <p:cNvSpPr txBox="1"/>
          <p:nvPr/>
        </p:nvSpPr>
        <p:spPr>
          <a:xfrm>
            <a:off x="2997768" y="3395963"/>
            <a:ext cx="1046435" cy="882650"/>
          </a:xfrm>
          <a:prstGeom prst="rect">
            <a:avLst/>
          </a:prstGeom>
        </p:spPr>
        <p:txBody>
          <a:bodyPr lIns="0" tIns="0" rIns="0" bIns="0" rtlCol="0" anchor="t">
            <a:spAutoFit/>
          </a:bodyPr>
          <a:lstStyle/>
          <a:p>
            <a:pPr marL="0" lvl="0" indent="0" algn="ctr">
              <a:lnSpc>
                <a:spcPts val="7149"/>
              </a:lnSpc>
            </a:pPr>
            <a:r>
              <a:rPr lang="en-US" sz="5499">
                <a:solidFill>
                  <a:srgbClr val="2D3E70"/>
                </a:solidFill>
                <a:latin typeface="Banburi Bold"/>
              </a:rPr>
              <a:t>01.</a:t>
            </a:r>
          </a:p>
        </p:txBody>
      </p:sp>
      <p:sp>
        <p:nvSpPr>
          <p:cNvPr id="41" name="TextBox 41"/>
          <p:cNvSpPr txBox="1"/>
          <p:nvPr/>
        </p:nvSpPr>
        <p:spPr>
          <a:xfrm>
            <a:off x="8620783" y="3395963"/>
            <a:ext cx="1046435" cy="882650"/>
          </a:xfrm>
          <a:prstGeom prst="rect">
            <a:avLst/>
          </a:prstGeom>
        </p:spPr>
        <p:txBody>
          <a:bodyPr lIns="0" tIns="0" rIns="0" bIns="0" rtlCol="0" anchor="t">
            <a:spAutoFit/>
          </a:bodyPr>
          <a:lstStyle/>
          <a:p>
            <a:pPr marL="0" lvl="0" indent="0" algn="ctr">
              <a:lnSpc>
                <a:spcPts val="7149"/>
              </a:lnSpc>
            </a:pPr>
            <a:r>
              <a:rPr lang="en-US" sz="5499">
                <a:solidFill>
                  <a:srgbClr val="2D3E70"/>
                </a:solidFill>
                <a:latin typeface="Banburi Bold"/>
              </a:rPr>
              <a:t>02.</a:t>
            </a:r>
          </a:p>
        </p:txBody>
      </p:sp>
      <p:sp>
        <p:nvSpPr>
          <p:cNvPr id="42" name="TextBox 42"/>
          <p:cNvSpPr txBox="1"/>
          <p:nvPr/>
        </p:nvSpPr>
        <p:spPr>
          <a:xfrm>
            <a:off x="14243798" y="3395963"/>
            <a:ext cx="1046435" cy="882650"/>
          </a:xfrm>
          <a:prstGeom prst="rect">
            <a:avLst/>
          </a:prstGeom>
        </p:spPr>
        <p:txBody>
          <a:bodyPr lIns="0" tIns="0" rIns="0" bIns="0" rtlCol="0" anchor="t">
            <a:spAutoFit/>
          </a:bodyPr>
          <a:lstStyle/>
          <a:p>
            <a:pPr marL="0" lvl="0" indent="0" algn="ctr">
              <a:lnSpc>
                <a:spcPts val="7149"/>
              </a:lnSpc>
            </a:pPr>
            <a:r>
              <a:rPr lang="en-US" sz="5499">
                <a:solidFill>
                  <a:srgbClr val="2D3E70"/>
                </a:solidFill>
                <a:latin typeface="Banburi Bold"/>
              </a:rPr>
              <a:t>03.</a:t>
            </a:r>
          </a:p>
        </p:txBody>
      </p:sp>
      <p:sp>
        <p:nvSpPr>
          <p:cNvPr id="43" name="AutoShape 43"/>
          <p:cNvSpPr/>
          <p:nvPr/>
        </p:nvSpPr>
        <p:spPr>
          <a:xfrm flipV="1">
            <a:off x="6398357" y="7648679"/>
            <a:ext cx="5483317" cy="32126"/>
          </a:xfrm>
          <a:prstGeom prst="line">
            <a:avLst/>
          </a:prstGeom>
          <a:ln w="38100" cap="flat">
            <a:solidFill>
              <a:srgbClr val="334989"/>
            </a:solidFill>
            <a:prstDash val="solid"/>
            <a:headEnd type="none" w="sm" len="sm"/>
            <a:tailEnd type="none" w="sm" len="sm"/>
          </a:ln>
        </p:spPr>
      </p:sp>
      <p:sp>
        <p:nvSpPr>
          <p:cNvPr id="44" name="TextBox 44"/>
          <p:cNvSpPr txBox="1"/>
          <p:nvPr/>
        </p:nvSpPr>
        <p:spPr>
          <a:xfrm>
            <a:off x="4583562" y="9124316"/>
            <a:ext cx="3094988" cy="432435"/>
          </a:xfrm>
          <a:prstGeom prst="rect">
            <a:avLst/>
          </a:prstGeom>
        </p:spPr>
        <p:txBody>
          <a:bodyPr lIns="0" tIns="0" rIns="0" bIns="0" rtlCol="0" anchor="t">
            <a:spAutoFit/>
          </a:bodyPr>
          <a:lstStyle/>
          <a:p>
            <a:pPr marL="582933" lvl="1" indent="-291467" algn="ctr">
              <a:lnSpc>
                <a:spcPts val="3510"/>
              </a:lnSpc>
              <a:buFont typeface="Arial"/>
              <a:buChar char="•"/>
            </a:pPr>
            <a:r>
              <a:rPr lang="en-US" sz="2700">
                <a:solidFill>
                  <a:srgbClr val="2D3E70"/>
                </a:solidFill>
                <a:latin typeface="Banburi"/>
              </a:rPr>
              <a:t>UI/UX DESIGNER</a:t>
            </a:r>
          </a:p>
        </p:txBody>
      </p:sp>
      <p:sp>
        <p:nvSpPr>
          <p:cNvPr id="45" name="TextBox 45"/>
          <p:cNvSpPr txBox="1"/>
          <p:nvPr/>
        </p:nvSpPr>
        <p:spPr>
          <a:xfrm>
            <a:off x="3914042" y="8044516"/>
            <a:ext cx="4689230" cy="514350"/>
          </a:xfrm>
          <a:prstGeom prst="rect">
            <a:avLst/>
          </a:prstGeom>
        </p:spPr>
        <p:txBody>
          <a:bodyPr lIns="0" tIns="0" rIns="0" bIns="0" rtlCol="0" anchor="t">
            <a:spAutoFit/>
          </a:bodyPr>
          <a:lstStyle/>
          <a:p>
            <a:pPr algn="ctr">
              <a:lnSpc>
                <a:spcPts val="4200"/>
              </a:lnSpc>
            </a:pPr>
            <a:r>
              <a:rPr lang="en-US" sz="3000">
                <a:solidFill>
                  <a:srgbClr val="2D3E70"/>
                </a:solidFill>
                <a:latin typeface="Banburi Ultra-Bold"/>
              </a:rPr>
              <a:t>M. REZA AL FARIZI</a:t>
            </a:r>
          </a:p>
        </p:txBody>
      </p:sp>
      <p:sp>
        <p:nvSpPr>
          <p:cNvPr id="46" name="TextBox 46"/>
          <p:cNvSpPr txBox="1"/>
          <p:nvPr/>
        </p:nvSpPr>
        <p:spPr>
          <a:xfrm>
            <a:off x="9684727" y="8044516"/>
            <a:ext cx="4689230" cy="514350"/>
          </a:xfrm>
          <a:prstGeom prst="rect">
            <a:avLst/>
          </a:prstGeom>
        </p:spPr>
        <p:txBody>
          <a:bodyPr lIns="0" tIns="0" rIns="0" bIns="0" rtlCol="0" anchor="t">
            <a:spAutoFit/>
          </a:bodyPr>
          <a:lstStyle/>
          <a:p>
            <a:pPr algn="ctr">
              <a:lnSpc>
                <a:spcPts val="4200"/>
              </a:lnSpc>
            </a:pPr>
            <a:r>
              <a:rPr lang="en-US" sz="3000">
                <a:solidFill>
                  <a:srgbClr val="2D3E70"/>
                </a:solidFill>
                <a:latin typeface="Banburi Ultra-Bold"/>
              </a:rPr>
              <a:t>ABDUL AJIS</a:t>
            </a:r>
          </a:p>
        </p:txBody>
      </p:sp>
      <p:grpSp>
        <p:nvGrpSpPr>
          <p:cNvPr id="47" name="Group 47"/>
          <p:cNvGrpSpPr/>
          <p:nvPr/>
        </p:nvGrpSpPr>
        <p:grpSpPr>
          <a:xfrm>
            <a:off x="6258658" y="7500144"/>
            <a:ext cx="295340" cy="295340"/>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334989"/>
              </a:solidFill>
              <a:prstDash val="solid"/>
              <a:miter/>
            </a:ln>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sp>
        <p:nvSpPr>
          <p:cNvPr id="50" name="TextBox 50"/>
          <p:cNvSpPr txBox="1"/>
          <p:nvPr/>
        </p:nvSpPr>
        <p:spPr>
          <a:xfrm>
            <a:off x="5883110" y="6366669"/>
            <a:ext cx="1046435" cy="882650"/>
          </a:xfrm>
          <a:prstGeom prst="rect">
            <a:avLst/>
          </a:prstGeom>
        </p:spPr>
        <p:txBody>
          <a:bodyPr lIns="0" tIns="0" rIns="0" bIns="0" rtlCol="0" anchor="t">
            <a:spAutoFit/>
          </a:bodyPr>
          <a:lstStyle/>
          <a:p>
            <a:pPr marL="0" lvl="0" indent="0" algn="ctr">
              <a:lnSpc>
                <a:spcPts val="7149"/>
              </a:lnSpc>
            </a:pPr>
            <a:r>
              <a:rPr lang="en-US" sz="5499">
                <a:solidFill>
                  <a:srgbClr val="2D3E70"/>
                </a:solidFill>
                <a:latin typeface="Banburi Bold"/>
              </a:rPr>
              <a:t>04.</a:t>
            </a:r>
          </a:p>
        </p:txBody>
      </p:sp>
      <p:sp>
        <p:nvSpPr>
          <p:cNvPr id="51" name="TextBox 51"/>
          <p:cNvSpPr txBox="1"/>
          <p:nvPr/>
        </p:nvSpPr>
        <p:spPr>
          <a:xfrm>
            <a:off x="11506125" y="6366669"/>
            <a:ext cx="1046435" cy="882650"/>
          </a:xfrm>
          <a:prstGeom prst="rect">
            <a:avLst/>
          </a:prstGeom>
        </p:spPr>
        <p:txBody>
          <a:bodyPr lIns="0" tIns="0" rIns="0" bIns="0" rtlCol="0" anchor="t">
            <a:spAutoFit/>
          </a:bodyPr>
          <a:lstStyle/>
          <a:p>
            <a:pPr marL="0" lvl="0" indent="0" algn="ctr">
              <a:lnSpc>
                <a:spcPts val="7149"/>
              </a:lnSpc>
            </a:pPr>
            <a:r>
              <a:rPr lang="en-US" sz="5499">
                <a:solidFill>
                  <a:srgbClr val="2D3E70"/>
                </a:solidFill>
                <a:latin typeface="Banburi Bold"/>
              </a:rPr>
              <a:t>05.</a:t>
            </a:r>
          </a:p>
        </p:txBody>
      </p:sp>
      <p:sp>
        <p:nvSpPr>
          <p:cNvPr id="52" name="TextBox 52"/>
          <p:cNvSpPr txBox="1"/>
          <p:nvPr/>
        </p:nvSpPr>
        <p:spPr>
          <a:xfrm>
            <a:off x="3720396" y="8678078"/>
            <a:ext cx="5076523" cy="432435"/>
          </a:xfrm>
          <a:prstGeom prst="rect">
            <a:avLst/>
          </a:prstGeom>
        </p:spPr>
        <p:txBody>
          <a:bodyPr lIns="0" tIns="0" rIns="0" bIns="0" rtlCol="0" anchor="t">
            <a:spAutoFit/>
          </a:bodyPr>
          <a:lstStyle/>
          <a:p>
            <a:pPr marL="582933" lvl="1" indent="-291467" algn="l">
              <a:lnSpc>
                <a:spcPts val="3510"/>
              </a:lnSpc>
              <a:buFont typeface="Arial"/>
              <a:buChar char="•"/>
            </a:pPr>
            <a:r>
              <a:rPr lang="en-US" sz="2700">
                <a:solidFill>
                  <a:srgbClr val="2D3E70"/>
                </a:solidFill>
                <a:latin typeface="Banburi"/>
              </a:rPr>
              <a:t>APPLICATION DEVELOPMENT</a:t>
            </a:r>
          </a:p>
        </p:txBody>
      </p:sp>
      <p:grpSp>
        <p:nvGrpSpPr>
          <p:cNvPr id="53" name="Group 53"/>
          <p:cNvGrpSpPr/>
          <p:nvPr/>
        </p:nvGrpSpPr>
        <p:grpSpPr>
          <a:xfrm>
            <a:off x="11734005" y="7500144"/>
            <a:ext cx="295340" cy="295340"/>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334989"/>
              </a:solidFill>
              <a:prstDash val="solid"/>
              <a:miter/>
            </a:ln>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sp>
        <p:nvSpPr>
          <p:cNvPr id="56" name="TextBox 56"/>
          <p:cNvSpPr txBox="1"/>
          <p:nvPr/>
        </p:nvSpPr>
        <p:spPr>
          <a:xfrm>
            <a:off x="6492306" y="5705902"/>
            <a:ext cx="5000603" cy="870585"/>
          </a:xfrm>
          <a:prstGeom prst="rect">
            <a:avLst/>
          </a:prstGeom>
        </p:spPr>
        <p:txBody>
          <a:bodyPr lIns="0" tIns="0" rIns="0" bIns="0" rtlCol="0" anchor="t">
            <a:spAutoFit/>
          </a:bodyPr>
          <a:lstStyle/>
          <a:p>
            <a:pPr marL="582933" lvl="1" indent="-291467" algn="ctr">
              <a:lnSpc>
                <a:spcPts val="3510"/>
              </a:lnSpc>
              <a:buFont typeface="Arial"/>
              <a:buChar char="•"/>
            </a:pPr>
            <a:r>
              <a:rPr lang="en-US" sz="2700" dirty="0">
                <a:solidFill>
                  <a:srgbClr val="2D3E70"/>
                </a:solidFill>
                <a:latin typeface="Banburi"/>
              </a:rPr>
              <a:t>APPLICATION DEVELOPMENT SUPPORT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7645635" y="1564902"/>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0619236" y="6262052"/>
            <a:ext cx="427267" cy="411069"/>
          </a:xfrm>
          <a:custGeom>
            <a:avLst/>
            <a:gdLst/>
            <a:ahLst/>
            <a:cxnLst/>
            <a:rect l="l" t="t" r="r" b="b"/>
            <a:pathLst>
              <a:path w="427267" h="411069">
                <a:moveTo>
                  <a:pt x="0" y="0"/>
                </a:moveTo>
                <a:lnTo>
                  <a:pt x="427268" y="0"/>
                </a:lnTo>
                <a:lnTo>
                  <a:pt x="427268" y="411070"/>
                </a:lnTo>
                <a:lnTo>
                  <a:pt x="0" y="411070"/>
                </a:lnTo>
                <a:lnTo>
                  <a:pt x="0" y="0"/>
                </a:lnTo>
                <a:close/>
              </a:path>
            </a:pathLst>
          </a:custGeom>
          <a:blipFill>
            <a:blip r:embed="rId9">
              <a:extLst>
                <a:ext uri="{96DAC541-7B7A-43D3-8B79-37D633B846F1}">
                  <asvg:svgBlip xmlns:asvg="http://schemas.microsoft.com/office/drawing/2016/SVG/main" r:embed="rId10"/>
                </a:ext>
              </a:extLst>
            </a:blip>
            <a:stretch>
              <a:fillRect r="-234639"/>
            </a:stretch>
          </a:blipFill>
        </p:spPr>
      </p:sp>
      <p:grpSp>
        <p:nvGrpSpPr>
          <p:cNvPr id="7" name="Group 7"/>
          <p:cNvGrpSpPr/>
          <p:nvPr/>
        </p:nvGrpSpPr>
        <p:grpSpPr>
          <a:xfrm>
            <a:off x="15746774" y="9264851"/>
            <a:ext cx="5387252" cy="590148"/>
            <a:chOff x="0" y="0"/>
            <a:chExt cx="1418865" cy="155430"/>
          </a:xfrm>
        </p:grpSpPr>
        <p:sp>
          <p:nvSpPr>
            <p:cNvPr id="8" name="Freeform 8"/>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9" name="TextBox 9"/>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0" name="Group 10"/>
          <p:cNvGrpSpPr/>
          <p:nvPr/>
        </p:nvGrpSpPr>
        <p:grpSpPr>
          <a:xfrm>
            <a:off x="15594374" y="9112451"/>
            <a:ext cx="5387252" cy="590148"/>
            <a:chOff x="0" y="0"/>
            <a:chExt cx="1418865" cy="155430"/>
          </a:xfrm>
        </p:grpSpPr>
        <p:sp>
          <p:nvSpPr>
            <p:cNvPr id="11" name="Freeform 11"/>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2" name="TextBox 12"/>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3" name="TextBox 13"/>
          <p:cNvSpPr txBox="1"/>
          <p:nvPr/>
        </p:nvSpPr>
        <p:spPr>
          <a:xfrm>
            <a:off x="15905695" y="9296400"/>
            <a:ext cx="2008858" cy="269304"/>
          </a:xfrm>
          <a:prstGeom prst="rect">
            <a:avLst/>
          </a:prstGeom>
        </p:spPr>
        <p:txBody>
          <a:bodyPr lIns="0" tIns="0" rIns="0" bIns="0" rtlCol="0" anchor="t">
            <a:spAutoFit/>
          </a:bodyPr>
          <a:lstStyle/>
          <a:p>
            <a:pPr marL="0" lvl="0" indent="0" algn="l">
              <a:lnSpc>
                <a:spcPts val="2000"/>
              </a:lnSpc>
              <a:spcBef>
                <a:spcPct val="0"/>
              </a:spcBef>
            </a:pPr>
            <a:r>
              <a:rPr lang="en-US" sz="2000" dirty="0">
                <a:solidFill>
                  <a:srgbClr val="2D3E70"/>
                </a:solidFill>
                <a:latin typeface="Banburi Bold"/>
              </a:rPr>
              <a:t>Halaman 16</a:t>
            </a:r>
          </a:p>
        </p:txBody>
      </p:sp>
      <p:grpSp>
        <p:nvGrpSpPr>
          <p:cNvPr id="14" name="Group 14"/>
          <p:cNvGrpSpPr/>
          <p:nvPr/>
        </p:nvGrpSpPr>
        <p:grpSpPr>
          <a:xfrm>
            <a:off x="1937194" y="4021664"/>
            <a:ext cx="14466328" cy="3592848"/>
            <a:chOff x="0" y="0"/>
            <a:chExt cx="3810062" cy="946265"/>
          </a:xfrm>
        </p:grpSpPr>
        <p:sp>
          <p:nvSpPr>
            <p:cNvPr id="15" name="Freeform 15"/>
            <p:cNvSpPr/>
            <p:nvPr/>
          </p:nvSpPr>
          <p:spPr>
            <a:xfrm>
              <a:off x="0" y="0"/>
              <a:ext cx="3810062" cy="946265"/>
            </a:xfrm>
            <a:custGeom>
              <a:avLst/>
              <a:gdLst/>
              <a:ahLst/>
              <a:cxnLst/>
              <a:rect l="l" t="t" r="r" b="b"/>
              <a:pathLst>
                <a:path w="3810062" h="946265">
                  <a:moveTo>
                    <a:pt x="27294" y="0"/>
                  </a:moveTo>
                  <a:lnTo>
                    <a:pt x="3782768" y="0"/>
                  </a:lnTo>
                  <a:cubicBezTo>
                    <a:pt x="3797842" y="0"/>
                    <a:pt x="3810062" y="12220"/>
                    <a:pt x="3810062" y="27294"/>
                  </a:cubicBezTo>
                  <a:lnTo>
                    <a:pt x="3810062" y="918971"/>
                  </a:lnTo>
                  <a:cubicBezTo>
                    <a:pt x="3810062" y="934045"/>
                    <a:pt x="3797842" y="946265"/>
                    <a:pt x="3782768" y="946265"/>
                  </a:cubicBezTo>
                  <a:lnTo>
                    <a:pt x="27294" y="946265"/>
                  </a:lnTo>
                  <a:cubicBezTo>
                    <a:pt x="20055" y="946265"/>
                    <a:pt x="13113" y="943389"/>
                    <a:pt x="7994" y="938270"/>
                  </a:cubicBezTo>
                  <a:cubicBezTo>
                    <a:pt x="2876" y="933152"/>
                    <a:pt x="0" y="926210"/>
                    <a:pt x="0" y="918971"/>
                  </a:cubicBezTo>
                  <a:lnTo>
                    <a:pt x="0" y="27294"/>
                  </a:lnTo>
                  <a:cubicBezTo>
                    <a:pt x="0" y="12220"/>
                    <a:pt x="12220" y="0"/>
                    <a:pt x="27294" y="0"/>
                  </a:cubicBezTo>
                  <a:close/>
                </a:path>
              </a:pathLst>
            </a:custGeom>
            <a:solidFill>
              <a:srgbClr val="334989"/>
            </a:solidFill>
          </p:spPr>
        </p:sp>
        <p:sp>
          <p:nvSpPr>
            <p:cNvPr id="16" name="TextBox 16"/>
            <p:cNvSpPr txBox="1"/>
            <p:nvPr/>
          </p:nvSpPr>
          <p:spPr>
            <a:xfrm>
              <a:off x="0" y="38100"/>
              <a:ext cx="3810062" cy="908165"/>
            </a:xfrm>
            <a:prstGeom prst="rect">
              <a:avLst/>
            </a:prstGeom>
          </p:spPr>
          <p:txBody>
            <a:bodyPr lIns="50800" tIns="50800" rIns="50800" bIns="50800" rtlCol="0" anchor="ctr"/>
            <a:lstStyle/>
            <a:p>
              <a:pPr algn="ctr">
                <a:lnSpc>
                  <a:spcPts val="2500"/>
                </a:lnSpc>
              </a:pPr>
              <a:endParaRPr/>
            </a:p>
          </p:txBody>
        </p:sp>
      </p:grpSp>
      <p:sp>
        <p:nvSpPr>
          <p:cNvPr id="17" name="Freeform 17"/>
          <p:cNvSpPr/>
          <p:nvPr/>
        </p:nvSpPr>
        <p:spPr>
          <a:xfrm>
            <a:off x="684622" y="5320661"/>
            <a:ext cx="688155" cy="2293851"/>
          </a:xfrm>
          <a:custGeom>
            <a:avLst/>
            <a:gdLst/>
            <a:ahLst/>
            <a:cxnLst/>
            <a:rect l="l" t="t" r="r" b="b"/>
            <a:pathLst>
              <a:path w="688155" h="2293851">
                <a:moveTo>
                  <a:pt x="0" y="0"/>
                </a:moveTo>
                <a:lnTo>
                  <a:pt x="688156" y="0"/>
                </a:lnTo>
                <a:lnTo>
                  <a:pt x="688156" y="2293852"/>
                </a:lnTo>
                <a:lnTo>
                  <a:pt x="0" y="22938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5905695" y="3665874"/>
            <a:ext cx="1586057" cy="838628"/>
          </a:xfrm>
          <a:custGeom>
            <a:avLst/>
            <a:gdLst/>
            <a:ahLst/>
            <a:cxnLst/>
            <a:rect l="l" t="t" r="r" b="b"/>
            <a:pathLst>
              <a:path w="1586057" h="838628">
                <a:moveTo>
                  <a:pt x="0" y="0"/>
                </a:moveTo>
                <a:lnTo>
                  <a:pt x="1586056" y="0"/>
                </a:lnTo>
                <a:lnTo>
                  <a:pt x="1586056" y="838627"/>
                </a:lnTo>
                <a:lnTo>
                  <a:pt x="0" y="838627"/>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9" name="Freeform 19"/>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5"/>
            <a:stretch>
              <a:fillRect/>
            </a:stretch>
          </a:blipFill>
        </p:spPr>
      </p:sp>
      <p:sp>
        <p:nvSpPr>
          <p:cNvPr id="20" name="Freeform 20"/>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6"/>
            <a:stretch>
              <a:fillRect/>
            </a:stretch>
          </a:blipFill>
        </p:spPr>
      </p:sp>
      <p:sp>
        <p:nvSpPr>
          <p:cNvPr id="21" name="TextBox 21"/>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2" name="TextBox 22"/>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sp>
        <p:nvSpPr>
          <p:cNvPr id="23" name="TextBox 23"/>
          <p:cNvSpPr txBox="1"/>
          <p:nvPr/>
        </p:nvSpPr>
        <p:spPr>
          <a:xfrm>
            <a:off x="2368342" y="4323142"/>
            <a:ext cx="13551315" cy="2970844"/>
          </a:xfrm>
          <a:prstGeom prst="rect">
            <a:avLst/>
          </a:prstGeom>
        </p:spPr>
        <p:txBody>
          <a:bodyPr lIns="0" tIns="0" rIns="0" bIns="0" rtlCol="0" anchor="t">
            <a:spAutoFit/>
          </a:bodyPr>
          <a:lstStyle/>
          <a:p>
            <a:pPr algn="just">
              <a:lnSpc>
                <a:spcPts val="3938"/>
              </a:lnSpc>
            </a:pPr>
            <a:r>
              <a:rPr lang="en-US" sz="3150">
                <a:solidFill>
                  <a:srgbClr val="FFFFFF"/>
                </a:solidFill>
                <a:latin typeface="Banburi"/>
              </a:rPr>
              <a:t>The challenges we face in carrying out this project include our limited understanding of Arduino programming and assembling IoT hardware. Additionally, building a mobile application using the Dart programming language is new to us, resulting in some mistakes made at the beginning of the project. Therefore, we need to learn more to successfully complete this project.</a:t>
            </a:r>
          </a:p>
        </p:txBody>
      </p:sp>
      <p:sp>
        <p:nvSpPr>
          <p:cNvPr id="24" name="TextBox 24"/>
          <p:cNvSpPr txBox="1"/>
          <p:nvPr/>
        </p:nvSpPr>
        <p:spPr>
          <a:xfrm>
            <a:off x="1937194" y="2541924"/>
            <a:ext cx="7786760" cy="1123950"/>
          </a:xfrm>
          <a:prstGeom prst="rect">
            <a:avLst/>
          </a:prstGeom>
        </p:spPr>
        <p:txBody>
          <a:bodyPr lIns="0" tIns="0" rIns="0" bIns="0" rtlCol="0" anchor="t">
            <a:spAutoFit/>
          </a:bodyPr>
          <a:lstStyle/>
          <a:p>
            <a:pPr marL="0" lvl="0" indent="0" algn="ctr">
              <a:lnSpc>
                <a:spcPts val="8399"/>
              </a:lnSpc>
            </a:pPr>
            <a:r>
              <a:rPr lang="en-US" sz="6999" spc="139">
                <a:solidFill>
                  <a:srgbClr val="2D3E70"/>
                </a:solidFill>
                <a:latin typeface="Brasika"/>
              </a:rPr>
              <a:t>Obstacle Faced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7645635" y="1564902"/>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0619236" y="6262052"/>
            <a:ext cx="427267" cy="411069"/>
          </a:xfrm>
          <a:custGeom>
            <a:avLst/>
            <a:gdLst/>
            <a:ahLst/>
            <a:cxnLst/>
            <a:rect l="l" t="t" r="r" b="b"/>
            <a:pathLst>
              <a:path w="427267" h="411069">
                <a:moveTo>
                  <a:pt x="0" y="0"/>
                </a:moveTo>
                <a:lnTo>
                  <a:pt x="427268" y="0"/>
                </a:lnTo>
                <a:lnTo>
                  <a:pt x="427268" y="411070"/>
                </a:lnTo>
                <a:lnTo>
                  <a:pt x="0" y="411070"/>
                </a:lnTo>
                <a:lnTo>
                  <a:pt x="0" y="0"/>
                </a:lnTo>
                <a:close/>
              </a:path>
            </a:pathLst>
          </a:custGeom>
          <a:blipFill>
            <a:blip r:embed="rId9">
              <a:extLst>
                <a:ext uri="{96DAC541-7B7A-43D3-8B79-37D633B846F1}">
                  <asvg:svgBlip xmlns:asvg="http://schemas.microsoft.com/office/drawing/2016/SVG/main" r:embed="rId10"/>
                </a:ext>
              </a:extLst>
            </a:blip>
            <a:stretch>
              <a:fillRect r="-234639"/>
            </a:stretch>
          </a:blipFill>
        </p:spPr>
      </p:sp>
      <p:grpSp>
        <p:nvGrpSpPr>
          <p:cNvPr id="7" name="Group 7"/>
          <p:cNvGrpSpPr/>
          <p:nvPr/>
        </p:nvGrpSpPr>
        <p:grpSpPr>
          <a:xfrm>
            <a:off x="15746774" y="9264851"/>
            <a:ext cx="5387252" cy="590148"/>
            <a:chOff x="0" y="0"/>
            <a:chExt cx="1418865" cy="155430"/>
          </a:xfrm>
        </p:grpSpPr>
        <p:sp>
          <p:nvSpPr>
            <p:cNvPr id="8" name="Freeform 8"/>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9" name="TextBox 9"/>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0" name="Group 10"/>
          <p:cNvGrpSpPr/>
          <p:nvPr/>
        </p:nvGrpSpPr>
        <p:grpSpPr>
          <a:xfrm>
            <a:off x="15594374" y="9112451"/>
            <a:ext cx="5387252" cy="590148"/>
            <a:chOff x="0" y="0"/>
            <a:chExt cx="1418865" cy="155430"/>
          </a:xfrm>
        </p:grpSpPr>
        <p:sp>
          <p:nvSpPr>
            <p:cNvPr id="11" name="Freeform 11"/>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2" name="TextBox 12"/>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3" name="TextBox 13"/>
          <p:cNvSpPr txBox="1"/>
          <p:nvPr/>
        </p:nvSpPr>
        <p:spPr>
          <a:xfrm>
            <a:off x="15905695" y="9296400"/>
            <a:ext cx="2008858" cy="269304"/>
          </a:xfrm>
          <a:prstGeom prst="rect">
            <a:avLst/>
          </a:prstGeom>
        </p:spPr>
        <p:txBody>
          <a:bodyPr lIns="0" tIns="0" rIns="0" bIns="0" rtlCol="0" anchor="t">
            <a:spAutoFit/>
          </a:bodyPr>
          <a:lstStyle/>
          <a:p>
            <a:pPr marL="0" lvl="0" indent="0" algn="l">
              <a:lnSpc>
                <a:spcPts val="2000"/>
              </a:lnSpc>
              <a:spcBef>
                <a:spcPct val="0"/>
              </a:spcBef>
            </a:pPr>
            <a:r>
              <a:rPr lang="en-US" sz="2000" dirty="0">
                <a:solidFill>
                  <a:srgbClr val="2D3E70"/>
                </a:solidFill>
                <a:latin typeface="Banburi Bold"/>
              </a:rPr>
              <a:t>Halaman 17</a:t>
            </a:r>
          </a:p>
        </p:txBody>
      </p:sp>
      <p:grpSp>
        <p:nvGrpSpPr>
          <p:cNvPr id="14" name="Group 14"/>
          <p:cNvGrpSpPr/>
          <p:nvPr/>
        </p:nvGrpSpPr>
        <p:grpSpPr>
          <a:xfrm>
            <a:off x="1937194" y="4021664"/>
            <a:ext cx="14466328" cy="3592848"/>
            <a:chOff x="0" y="0"/>
            <a:chExt cx="3810062" cy="946265"/>
          </a:xfrm>
        </p:grpSpPr>
        <p:sp>
          <p:nvSpPr>
            <p:cNvPr id="15" name="Freeform 15"/>
            <p:cNvSpPr/>
            <p:nvPr/>
          </p:nvSpPr>
          <p:spPr>
            <a:xfrm>
              <a:off x="0" y="0"/>
              <a:ext cx="3810062" cy="946265"/>
            </a:xfrm>
            <a:custGeom>
              <a:avLst/>
              <a:gdLst/>
              <a:ahLst/>
              <a:cxnLst/>
              <a:rect l="l" t="t" r="r" b="b"/>
              <a:pathLst>
                <a:path w="3810062" h="946265">
                  <a:moveTo>
                    <a:pt x="27294" y="0"/>
                  </a:moveTo>
                  <a:lnTo>
                    <a:pt x="3782768" y="0"/>
                  </a:lnTo>
                  <a:cubicBezTo>
                    <a:pt x="3797842" y="0"/>
                    <a:pt x="3810062" y="12220"/>
                    <a:pt x="3810062" y="27294"/>
                  </a:cubicBezTo>
                  <a:lnTo>
                    <a:pt x="3810062" y="918971"/>
                  </a:lnTo>
                  <a:cubicBezTo>
                    <a:pt x="3810062" y="934045"/>
                    <a:pt x="3797842" y="946265"/>
                    <a:pt x="3782768" y="946265"/>
                  </a:cubicBezTo>
                  <a:lnTo>
                    <a:pt x="27294" y="946265"/>
                  </a:lnTo>
                  <a:cubicBezTo>
                    <a:pt x="20055" y="946265"/>
                    <a:pt x="13113" y="943389"/>
                    <a:pt x="7994" y="938270"/>
                  </a:cubicBezTo>
                  <a:cubicBezTo>
                    <a:pt x="2876" y="933152"/>
                    <a:pt x="0" y="926210"/>
                    <a:pt x="0" y="918971"/>
                  </a:cubicBezTo>
                  <a:lnTo>
                    <a:pt x="0" y="27294"/>
                  </a:lnTo>
                  <a:cubicBezTo>
                    <a:pt x="0" y="12220"/>
                    <a:pt x="12220" y="0"/>
                    <a:pt x="27294" y="0"/>
                  </a:cubicBezTo>
                  <a:close/>
                </a:path>
              </a:pathLst>
            </a:custGeom>
            <a:solidFill>
              <a:srgbClr val="334989"/>
            </a:solidFill>
          </p:spPr>
        </p:sp>
        <p:sp>
          <p:nvSpPr>
            <p:cNvPr id="16" name="TextBox 16"/>
            <p:cNvSpPr txBox="1"/>
            <p:nvPr/>
          </p:nvSpPr>
          <p:spPr>
            <a:xfrm>
              <a:off x="0" y="38100"/>
              <a:ext cx="3810062" cy="908165"/>
            </a:xfrm>
            <a:prstGeom prst="rect">
              <a:avLst/>
            </a:prstGeom>
          </p:spPr>
          <p:txBody>
            <a:bodyPr lIns="50800" tIns="50800" rIns="50800" bIns="50800" rtlCol="0" anchor="ctr"/>
            <a:lstStyle/>
            <a:p>
              <a:pPr algn="ctr">
                <a:lnSpc>
                  <a:spcPts val="2500"/>
                </a:lnSpc>
              </a:pPr>
              <a:endParaRPr/>
            </a:p>
          </p:txBody>
        </p:sp>
      </p:grpSp>
      <p:sp>
        <p:nvSpPr>
          <p:cNvPr id="17" name="Freeform 17"/>
          <p:cNvSpPr/>
          <p:nvPr/>
        </p:nvSpPr>
        <p:spPr>
          <a:xfrm>
            <a:off x="684622" y="5320661"/>
            <a:ext cx="688155" cy="2293851"/>
          </a:xfrm>
          <a:custGeom>
            <a:avLst/>
            <a:gdLst/>
            <a:ahLst/>
            <a:cxnLst/>
            <a:rect l="l" t="t" r="r" b="b"/>
            <a:pathLst>
              <a:path w="688155" h="2293851">
                <a:moveTo>
                  <a:pt x="0" y="0"/>
                </a:moveTo>
                <a:lnTo>
                  <a:pt x="688156" y="0"/>
                </a:lnTo>
                <a:lnTo>
                  <a:pt x="688156" y="2293852"/>
                </a:lnTo>
                <a:lnTo>
                  <a:pt x="0" y="22938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5905695" y="3665874"/>
            <a:ext cx="1586057" cy="838628"/>
          </a:xfrm>
          <a:custGeom>
            <a:avLst/>
            <a:gdLst/>
            <a:ahLst/>
            <a:cxnLst/>
            <a:rect l="l" t="t" r="r" b="b"/>
            <a:pathLst>
              <a:path w="1586057" h="838628">
                <a:moveTo>
                  <a:pt x="0" y="0"/>
                </a:moveTo>
                <a:lnTo>
                  <a:pt x="1586056" y="0"/>
                </a:lnTo>
                <a:lnTo>
                  <a:pt x="1586056" y="838627"/>
                </a:lnTo>
                <a:lnTo>
                  <a:pt x="0" y="838627"/>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9" name="Freeform 19"/>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5"/>
            <a:stretch>
              <a:fillRect/>
            </a:stretch>
          </a:blipFill>
        </p:spPr>
      </p:sp>
      <p:sp>
        <p:nvSpPr>
          <p:cNvPr id="20" name="Freeform 20"/>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6"/>
            <a:stretch>
              <a:fillRect/>
            </a:stretch>
          </a:blipFill>
        </p:spPr>
      </p:sp>
      <p:sp>
        <p:nvSpPr>
          <p:cNvPr id="21" name="TextBox 21"/>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2" name="TextBox 22"/>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sp>
        <p:nvSpPr>
          <p:cNvPr id="23" name="TextBox 23"/>
          <p:cNvSpPr txBox="1"/>
          <p:nvPr/>
        </p:nvSpPr>
        <p:spPr>
          <a:xfrm>
            <a:off x="2440632" y="4570792"/>
            <a:ext cx="13398915" cy="2500685"/>
          </a:xfrm>
          <a:prstGeom prst="rect">
            <a:avLst/>
          </a:prstGeom>
        </p:spPr>
        <p:txBody>
          <a:bodyPr lIns="0" tIns="0" rIns="0" bIns="0" rtlCol="0" anchor="t">
            <a:spAutoFit/>
          </a:bodyPr>
          <a:lstStyle/>
          <a:p>
            <a:pPr algn="just">
              <a:lnSpc>
                <a:spcPts val="3938"/>
              </a:lnSpc>
            </a:pPr>
            <a:r>
              <a:rPr lang="en-US" sz="3150" dirty="0">
                <a:solidFill>
                  <a:srgbClr val="FFFFFF"/>
                </a:solidFill>
                <a:latin typeface="Banburi"/>
              </a:rPr>
              <a:t>By the end of the semester, we had completed 100% of this project. We have successfully developed the hardware for the scale and successfully weighed an object accurately. Mobile application based on the UI/UX design that we have completed. And the weighing result can be displayed accurately on the mobile application.</a:t>
            </a:r>
          </a:p>
        </p:txBody>
      </p:sp>
      <p:sp>
        <p:nvSpPr>
          <p:cNvPr id="24" name="TextBox 24"/>
          <p:cNvSpPr txBox="1"/>
          <p:nvPr/>
        </p:nvSpPr>
        <p:spPr>
          <a:xfrm>
            <a:off x="1937194" y="2541924"/>
            <a:ext cx="7786760" cy="1123950"/>
          </a:xfrm>
          <a:prstGeom prst="rect">
            <a:avLst/>
          </a:prstGeom>
        </p:spPr>
        <p:txBody>
          <a:bodyPr lIns="0" tIns="0" rIns="0" bIns="0" rtlCol="0" anchor="t">
            <a:spAutoFit/>
          </a:bodyPr>
          <a:lstStyle/>
          <a:p>
            <a:pPr marL="0" lvl="0" indent="0" algn="l">
              <a:lnSpc>
                <a:spcPts val="8399"/>
              </a:lnSpc>
            </a:pPr>
            <a:r>
              <a:rPr lang="en-US" sz="6999" spc="139">
                <a:solidFill>
                  <a:srgbClr val="2D3E70"/>
                </a:solidFill>
                <a:latin typeface="Brasika"/>
              </a:rPr>
              <a:t>Next Work Plan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6017754" y="2923558"/>
            <a:ext cx="1586057" cy="838628"/>
          </a:xfrm>
          <a:custGeom>
            <a:avLst/>
            <a:gdLst/>
            <a:ahLst/>
            <a:cxnLst/>
            <a:rect l="l" t="t" r="r" b="b"/>
            <a:pathLst>
              <a:path w="1586057" h="838628">
                <a:moveTo>
                  <a:pt x="0" y="0"/>
                </a:moveTo>
                <a:lnTo>
                  <a:pt x="1586057" y="0"/>
                </a:lnTo>
                <a:lnTo>
                  <a:pt x="1586057" y="838628"/>
                </a:lnTo>
                <a:lnTo>
                  <a:pt x="0" y="8386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550108" y="2850084"/>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28700" y="5526196"/>
            <a:ext cx="688155" cy="2293851"/>
          </a:xfrm>
          <a:custGeom>
            <a:avLst/>
            <a:gdLst/>
            <a:ahLst/>
            <a:cxnLst/>
            <a:rect l="l" t="t" r="r" b="b"/>
            <a:pathLst>
              <a:path w="688155" h="2293851">
                <a:moveTo>
                  <a:pt x="0" y="0"/>
                </a:moveTo>
                <a:lnTo>
                  <a:pt x="688155" y="0"/>
                </a:lnTo>
                <a:lnTo>
                  <a:pt x="688155" y="2293851"/>
                </a:lnTo>
                <a:lnTo>
                  <a:pt x="0" y="22938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2799788" y="7768497"/>
            <a:ext cx="427267" cy="411069"/>
          </a:xfrm>
          <a:custGeom>
            <a:avLst/>
            <a:gdLst/>
            <a:ahLst/>
            <a:cxnLst/>
            <a:rect l="l" t="t" r="r" b="b"/>
            <a:pathLst>
              <a:path w="427267" h="411069">
                <a:moveTo>
                  <a:pt x="0" y="0"/>
                </a:moveTo>
                <a:lnTo>
                  <a:pt x="427267" y="0"/>
                </a:lnTo>
                <a:lnTo>
                  <a:pt x="427267" y="411069"/>
                </a:lnTo>
                <a:lnTo>
                  <a:pt x="0" y="411069"/>
                </a:lnTo>
                <a:lnTo>
                  <a:pt x="0" y="0"/>
                </a:lnTo>
                <a:close/>
              </a:path>
            </a:pathLst>
          </a:custGeom>
          <a:blipFill>
            <a:blip r:embed="rId13">
              <a:extLst>
                <a:ext uri="{96DAC541-7B7A-43D3-8B79-37D633B846F1}">
                  <asvg:svgBlip xmlns:asvg="http://schemas.microsoft.com/office/drawing/2016/SVG/main" r:embed="rId14"/>
                </a:ext>
              </a:extLst>
            </a:blip>
            <a:stretch>
              <a:fillRect r="-234639"/>
            </a:stretch>
          </a:blipFill>
        </p:spPr>
      </p:sp>
      <p:sp>
        <p:nvSpPr>
          <p:cNvPr id="9" name="TextBox 9"/>
          <p:cNvSpPr txBox="1"/>
          <p:nvPr/>
        </p:nvSpPr>
        <p:spPr>
          <a:xfrm>
            <a:off x="1884478" y="4391674"/>
            <a:ext cx="14519043" cy="1314449"/>
          </a:xfrm>
          <a:prstGeom prst="rect">
            <a:avLst/>
          </a:prstGeom>
        </p:spPr>
        <p:txBody>
          <a:bodyPr lIns="0" tIns="0" rIns="0" bIns="0" rtlCol="0" anchor="t">
            <a:spAutoFit/>
          </a:bodyPr>
          <a:lstStyle/>
          <a:p>
            <a:pPr algn="ctr">
              <a:lnSpc>
                <a:spcPts val="8999"/>
              </a:lnSpc>
            </a:pPr>
            <a:r>
              <a:rPr lang="en-US" sz="9999" spc="299">
                <a:solidFill>
                  <a:srgbClr val="FFFFFF"/>
                </a:solidFill>
                <a:latin typeface="Brasika"/>
              </a:rPr>
              <a:t>Thank You</a:t>
            </a:r>
          </a:p>
        </p:txBody>
      </p:sp>
      <p:sp>
        <p:nvSpPr>
          <p:cNvPr id="10" name="TextBox 10"/>
          <p:cNvSpPr txBox="1"/>
          <p:nvPr/>
        </p:nvSpPr>
        <p:spPr>
          <a:xfrm>
            <a:off x="3716348" y="5933644"/>
            <a:ext cx="10855304" cy="400050"/>
          </a:xfrm>
          <a:prstGeom prst="rect">
            <a:avLst/>
          </a:prstGeom>
        </p:spPr>
        <p:txBody>
          <a:bodyPr lIns="0" tIns="0" rIns="0" bIns="0" rtlCol="0" anchor="t">
            <a:spAutoFit/>
          </a:bodyPr>
          <a:lstStyle/>
          <a:p>
            <a:pPr marL="0" lvl="0" indent="0" algn="ctr">
              <a:lnSpc>
                <a:spcPts val="3000"/>
              </a:lnSpc>
              <a:spcBef>
                <a:spcPct val="0"/>
              </a:spcBef>
            </a:pPr>
            <a:r>
              <a:rPr lang="en-US" sz="3000">
                <a:solidFill>
                  <a:srgbClr val="FFFFFF"/>
                </a:solidFill>
                <a:latin typeface="Banburi Bold"/>
              </a:rPr>
              <a:t>TRM409 | TIM 4</a:t>
            </a:r>
          </a:p>
        </p:txBody>
      </p:sp>
      <p:sp>
        <p:nvSpPr>
          <p:cNvPr id="11" name="TextBox 11"/>
          <p:cNvSpPr txBox="1"/>
          <p:nvPr/>
        </p:nvSpPr>
        <p:spPr>
          <a:xfrm>
            <a:off x="3716348" y="6409894"/>
            <a:ext cx="10855304" cy="450850"/>
          </a:xfrm>
          <a:prstGeom prst="rect">
            <a:avLst/>
          </a:prstGeom>
        </p:spPr>
        <p:txBody>
          <a:bodyPr lIns="0" tIns="0" rIns="0" bIns="0" rtlCol="0" anchor="t">
            <a:spAutoFit/>
          </a:bodyPr>
          <a:lstStyle/>
          <a:p>
            <a:pPr marL="0" lvl="0" indent="0" algn="ctr">
              <a:lnSpc>
                <a:spcPts val="3499"/>
              </a:lnSpc>
              <a:spcBef>
                <a:spcPct val="0"/>
              </a:spcBef>
            </a:pPr>
            <a:r>
              <a:rPr lang="en-US" sz="3499">
                <a:solidFill>
                  <a:srgbClr val="FFFFFF"/>
                </a:solidFill>
                <a:latin typeface="Banburi Italics"/>
              </a:rPr>
              <a:t>Mobile Scale Application</a:t>
            </a:r>
          </a:p>
        </p:txBody>
      </p:sp>
      <p:sp>
        <p:nvSpPr>
          <p:cNvPr id="12" name="TextBox 12"/>
          <p:cNvSpPr txBox="1"/>
          <p:nvPr/>
        </p:nvSpPr>
        <p:spPr>
          <a:xfrm>
            <a:off x="1028700" y="8918575"/>
            <a:ext cx="7109723" cy="306070"/>
          </a:xfrm>
          <a:prstGeom prst="rect">
            <a:avLst/>
          </a:prstGeom>
        </p:spPr>
        <p:txBody>
          <a:bodyPr lIns="0" tIns="0" rIns="0" bIns="0" rtlCol="0" anchor="t">
            <a:spAutoFit/>
          </a:bodyPr>
          <a:lstStyle/>
          <a:p>
            <a:pPr marL="0" lvl="0" indent="0" algn="l">
              <a:lnSpc>
                <a:spcPts val="2300"/>
              </a:lnSpc>
              <a:spcBef>
                <a:spcPct val="0"/>
              </a:spcBef>
            </a:pPr>
            <a:r>
              <a:rPr lang="en-US" sz="2300">
                <a:solidFill>
                  <a:srgbClr val="FFFFFF"/>
                </a:solidFill>
                <a:latin typeface="Banburi Bold"/>
              </a:rPr>
              <a:t>Teknik Rekayasa Multimedia</a:t>
            </a:r>
          </a:p>
        </p:txBody>
      </p:sp>
      <p:sp>
        <p:nvSpPr>
          <p:cNvPr id="13" name="Freeform 13"/>
          <p:cNvSpPr/>
          <p:nvPr/>
        </p:nvSpPr>
        <p:spPr>
          <a:xfrm flipH="1">
            <a:off x="6505396" y="9000250"/>
            <a:ext cx="2698025" cy="138274"/>
          </a:xfrm>
          <a:custGeom>
            <a:avLst/>
            <a:gdLst/>
            <a:ahLst/>
            <a:cxnLst/>
            <a:rect l="l" t="t" r="r" b="b"/>
            <a:pathLst>
              <a:path w="2698025" h="138274">
                <a:moveTo>
                  <a:pt x="2698025" y="0"/>
                </a:moveTo>
                <a:lnTo>
                  <a:pt x="0" y="0"/>
                </a:lnTo>
                <a:lnTo>
                  <a:pt x="0" y="138274"/>
                </a:lnTo>
                <a:lnTo>
                  <a:pt x="2698025" y="138274"/>
                </a:lnTo>
                <a:lnTo>
                  <a:pt x="2698025"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4" name="Freeform 14"/>
          <p:cNvSpPr/>
          <p:nvPr/>
        </p:nvSpPr>
        <p:spPr>
          <a:xfrm>
            <a:off x="9096375" y="1148476"/>
            <a:ext cx="2698025" cy="138274"/>
          </a:xfrm>
          <a:custGeom>
            <a:avLst/>
            <a:gdLst/>
            <a:ahLst/>
            <a:cxnLst/>
            <a:rect l="l" t="t" r="r" b="b"/>
            <a:pathLst>
              <a:path w="2698025" h="138274">
                <a:moveTo>
                  <a:pt x="0" y="0"/>
                </a:moveTo>
                <a:lnTo>
                  <a:pt x="2698025" y="0"/>
                </a:lnTo>
                <a:lnTo>
                  <a:pt x="2698025" y="138274"/>
                </a:lnTo>
                <a:lnTo>
                  <a:pt x="0" y="1382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Freeform 15"/>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7"/>
            <a:stretch>
              <a:fillRect/>
            </a:stretch>
          </a:blipFill>
        </p:spPr>
      </p:sp>
      <p:sp>
        <p:nvSpPr>
          <p:cNvPr id="16" name="Freeform 16"/>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8"/>
            <a:stretch>
              <a:fillRect/>
            </a:stretch>
          </a:blipFill>
        </p:spPr>
      </p:sp>
      <p:sp>
        <p:nvSpPr>
          <p:cNvPr id="17" name="TextBox 17"/>
          <p:cNvSpPr txBox="1"/>
          <p:nvPr/>
        </p:nvSpPr>
        <p:spPr>
          <a:xfrm>
            <a:off x="11803925" y="1066800"/>
            <a:ext cx="5449118" cy="306070"/>
          </a:xfrm>
          <a:prstGeom prst="rect">
            <a:avLst/>
          </a:prstGeom>
        </p:spPr>
        <p:txBody>
          <a:bodyPr lIns="0" tIns="0" rIns="0" bIns="0" rtlCol="0" anchor="t">
            <a:spAutoFit/>
          </a:bodyPr>
          <a:lstStyle/>
          <a:p>
            <a:pPr marL="0" lvl="0" indent="0" algn="r">
              <a:lnSpc>
                <a:spcPts val="2300"/>
              </a:lnSpc>
              <a:spcBef>
                <a:spcPct val="0"/>
              </a:spcBef>
            </a:pPr>
            <a:r>
              <a:rPr lang="en-US" sz="2300">
                <a:solidFill>
                  <a:srgbClr val="FFFFFF"/>
                </a:solidFill>
                <a:latin typeface="Banburi Bold"/>
              </a:rPr>
              <a:t>POLITEKNIK NEGERI BATAM | SMT 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755924" y="2466453"/>
            <a:ext cx="5671566" cy="8229600"/>
          </a:xfrm>
          <a:custGeom>
            <a:avLst/>
            <a:gdLst/>
            <a:ahLst/>
            <a:cxnLst/>
            <a:rect l="l" t="t" r="r" b="b"/>
            <a:pathLst>
              <a:path w="5671566" h="8229600">
                <a:moveTo>
                  <a:pt x="0" y="0"/>
                </a:moveTo>
                <a:lnTo>
                  <a:pt x="5671566" y="0"/>
                </a:lnTo>
                <a:lnTo>
                  <a:pt x="5671566" y="8229600"/>
                </a:lnTo>
                <a:lnTo>
                  <a:pt x="0" y="8229600"/>
                </a:lnTo>
                <a:lnTo>
                  <a:pt x="0" y="0"/>
                </a:lnTo>
                <a:close/>
              </a:path>
            </a:pathLst>
          </a:custGeom>
          <a:blipFill>
            <a:blip r:embed="rId5"/>
            <a:stretch>
              <a:fillRect/>
            </a:stretch>
          </a:blipFill>
        </p:spPr>
      </p:sp>
      <p:sp>
        <p:nvSpPr>
          <p:cNvPr id="5" name="TextBox 5"/>
          <p:cNvSpPr txBox="1"/>
          <p:nvPr/>
        </p:nvSpPr>
        <p:spPr>
          <a:xfrm>
            <a:off x="1028700" y="3782759"/>
            <a:ext cx="5157287" cy="2181225"/>
          </a:xfrm>
          <a:prstGeom prst="rect">
            <a:avLst/>
          </a:prstGeom>
        </p:spPr>
        <p:txBody>
          <a:bodyPr lIns="0" tIns="0" rIns="0" bIns="0" rtlCol="0" anchor="t">
            <a:spAutoFit/>
          </a:bodyPr>
          <a:lstStyle/>
          <a:p>
            <a:pPr algn="l">
              <a:lnSpc>
                <a:spcPts val="8399"/>
              </a:lnSpc>
            </a:pPr>
            <a:r>
              <a:rPr lang="en-US" sz="6999" spc="139">
                <a:solidFill>
                  <a:srgbClr val="2D3E70"/>
                </a:solidFill>
                <a:latin typeface="Brasika"/>
              </a:rPr>
              <a:t>Manager</a:t>
            </a:r>
          </a:p>
          <a:p>
            <a:pPr marL="0" lvl="0" indent="0" algn="l">
              <a:lnSpc>
                <a:spcPts val="8399"/>
              </a:lnSpc>
            </a:pPr>
            <a:r>
              <a:rPr lang="en-US" sz="6999" spc="139">
                <a:solidFill>
                  <a:srgbClr val="2D3E70"/>
                </a:solidFill>
                <a:latin typeface="Brasika"/>
              </a:rPr>
              <a:t>Project</a:t>
            </a:r>
          </a:p>
        </p:txBody>
      </p:sp>
      <p:grpSp>
        <p:nvGrpSpPr>
          <p:cNvPr id="6" name="Group 6"/>
          <p:cNvGrpSpPr/>
          <p:nvPr/>
        </p:nvGrpSpPr>
        <p:grpSpPr>
          <a:xfrm>
            <a:off x="15746774" y="9264851"/>
            <a:ext cx="5387252" cy="590148"/>
            <a:chOff x="0" y="0"/>
            <a:chExt cx="1418865" cy="155430"/>
          </a:xfrm>
        </p:grpSpPr>
        <p:sp>
          <p:nvSpPr>
            <p:cNvPr id="7" name="Freeform 7"/>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8" name="TextBox 8"/>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9" name="Group 9"/>
          <p:cNvGrpSpPr/>
          <p:nvPr/>
        </p:nvGrpSpPr>
        <p:grpSpPr>
          <a:xfrm>
            <a:off x="15594374" y="9112451"/>
            <a:ext cx="5387252" cy="590148"/>
            <a:chOff x="0" y="0"/>
            <a:chExt cx="1418865" cy="155430"/>
          </a:xfrm>
        </p:grpSpPr>
        <p:sp>
          <p:nvSpPr>
            <p:cNvPr id="10" name="Freeform 10"/>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1" name="TextBox 11"/>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2" name="Freeform 12"/>
          <p:cNvSpPr/>
          <p:nvPr/>
        </p:nvSpPr>
        <p:spPr>
          <a:xfrm>
            <a:off x="7345395" y="1166013"/>
            <a:ext cx="1586057" cy="838628"/>
          </a:xfrm>
          <a:custGeom>
            <a:avLst/>
            <a:gdLst/>
            <a:ahLst/>
            <a:cxnLst/>
            <a:rect l="l" t="t" r="r" b="b"/>
            <a:pathLst>
              <a:path w="1586057" h="838628">
                <a:moveTo>
                  <a:pt x="0" y="0"/>
                </a:moveTo>
                <a:lnTo>
                  <a:pt x="1586057" y="0"/>
                </a:lnTo>
                <a:lnTo>
                  <a:pt x="1586057" y="838628"/>
                </a:lnTo>
                <a:lnTo>
                  <a:pt x="0" y="83862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3" name="Freeform 13"/>
          <p:cNvSpPr/>
          <p:nvPr/>
        </p:nvSpPr>
        <p:spPr>
          <a:xfrm>
            <a:off x="4829024" y="7858418"/>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4" name="Freeform 14"/>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0"/>
            <a:stretch>
              <a:fillRect/>
            </a:stretch>
          </a:blipFill>
        </p:spPr>
      </p:sp>
      <p:sp>
        <p:nvSpPr>
          <p:cNvPr id="15" name="Freeform 15"/>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1"/>
            <a:stretch>
              <a:fillRect/>
            </a:stretch>
          </a:blipFill>
        </p:spPr>
      </p:sp>
      <p:sp>
        <p:nvSpPr>
          <p:cNvPr id="16" name="TextBox 16"/>
          <p:cNvSpPr txBox="1"/>
          <p:nvPr/>
        </p:nvSpPr>
        <p:spPr>
          <a:xfrm>
            <a:off x="15905695" y="9296400"/>
            <a:ext cx="2008858"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Halaman 02</a:t>
            </a:r>
          </a:p>
        </p:txBody>
      </p:sp>
      <p:sp>
        <p:nvSpPr>
          <p:cNvPr id="17" name="TextBox 17"/>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18" name="TextBox 18"/>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sp>
        <p:nvSpPr>
          <p:cNvPr id="19" name="TextBox 19"/>
          <p:cNvSpPr txBox="1"/>
          <p:nvPr/>
        </p:nvSpPr>
        <p:spPr>
          <a:xfrm>
            <a:off x="1028700" y="6725984"/>
            <a:ext cx="9432559" cy="687523"/>
          </a:xfrm>
          <a:prstGeom prst="rect">
            <a:avLst/>
          </a:prstGeom>
        </p:spPr>
        <p:txBody>
          <a:bodyPr lIns="0" tIns="0" rIns="0" bIns="0" rtlCol="0" anchor="t">
            <a:spAutoFit/>
          </a:bodyPr>
          <a:lstStyle/>
          <a:p>
            <a:pPr marL="0" lvl="0" indent="0" algn="l">
              <a:lnSpc>
                <a:spcPts val="5179"/>
              </a:lnSpc>
              <a:spcBef>
                <a:spcPct val="0"/>
              </a:spcBef>
            </a:pPr>
            <a:r>
              <a:rPr lang="en-US" sz="5179">
                <a:solidFill>
                  <a:srgbClr val="E8852A"/>
                </a:solidFill>
                <a:latin typeface="Banburi Bold"/>
              </a:rPr>
              <a:t>Mr. Agung Riyadi, S.Si., M.Kom.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7892029" y="2519220"/>
            <a:ext cx="492788" cy="492788"/>
          </a:xfrm>
          <a:custGeom>
            <a:avLst/>
            <a:gdLst/>
            <a:ahLst/>
            <a:cxnLst/>
            <a:rect l="l" t="t" r="r" b="b"/>
            <a:pathLst>
              <a:path w="492788" h="492788">
                <a:moveTo>
                  <a:pt x="0" y="0"/>
                </a:moveTo>
                <a:lnTo>
                  <a:pt x="492789" y="0"/>
                </a:lnTo>
                <a:lnTo>
                  <a:pt x="492789" y="492789"/>
                </a:lnTo>
                <a:lnTo>
                  <a:pt x="0" y="49278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071159" y="8447753"/>
            <a:ext cx="427267" cy="411069"/>
          </a:xfrm>
          <a:custGeom>
            <a:avLst/>
            <a:gdLst/>
            <a:ahLst/>
            <a:cxnLst/>
            <a:rect l="l" t="t" r="r" b="b"/>
            <a:pathLst>
              <a:path w="427267" h="411069">
                <a:moveTo>
                  <a:pt x="0" y="0"/>
                </a:moveTo>
                <a:lnTo>
                  <a:pt x="427267" y="0"/>
                </a:lnTo>
                <a:lnTo>
                  <a:pt x="427267" y="411069"/>
                </a:lnTo>
                <a:lnTo>
                  <a:pt x="0" y="411069"/>
                </a:lnTo>
                <a:lnTo>
                  <a:pt x="0" y="0"/>
                </a:lnTo>
                <a:close/>
              </a:path>
            </a:pathLst>
          </a:custGeom>
          <a:blipFill>
            <a:blip r:embed="rId9">
              <a:extLst>
                <a:ext uri="{96DAC541-7B7A-43D3-8B79-37D633B846F1}">
                  <asvg:svgBlip xmlns:asvg="http://schemas.microsoft.com/office/drawing/2016/SVG/main" r:embed="rId10"/>
                </a:ext>
              </a:extLst>
            </a:blip>
            <a:stretch>
              <a:fillRect r="-234639"/>
            </a:stretch>
          </a:blipFill>
        </p:spPr>
      </p:sp>
      <p:grpSp>
        <p:nvGrpSpPr>
          <p:cNvPr id="7" name="Group 7"/>
          <p:cNvGrpSpPr/>
          <p:nvPr/>
        </p:nvGrpSpPr>
        <p:grpSpPr>
          <a:xfrm>
            <a:off x="15746774" y="9264851"/>
            <a:ext cx="5387252" cy="590148"/>
            <a:chOff x="0" y="0"/>
            <a:chExt cx="1418865" cy="155430"/>
          </a:xfrm>
        </p:grpSpPr>
        <p:sp>
          <p:nvSpPr>
            <p:cNvPr id="8" name="Freeform 8"/>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9" name="TextBox 9"/>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0" name="Group 10"/>
          <p:cNvGrpSpPr/>
          <p:nvPr/>
        </p:nvGrpSpPr>
        <p:grpSpPr>
          <a:xfrm>
            <a:off x="15594374" y="9112451"/>
            <a:ext cx="5387252" cy="590148"/>
            <a:chOff x="0" y="0"/>
            <a:chExt cx="1418865" cy="155430"/>
          </a:xfrm>
        </p:grpSpPr>
        <p:sp>
          <p:nvSpPr>
            <p:cNvPr id="11" name="Freeform 11"/>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2" name="TextBox 12"/>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3" name="Freeform 13"/>
          <p:cNvSpPr/>
          <p:nvPr/>
        </p:nvSpPr>
        <p:spPr>
          <a:xfrm>
            <a:off x="16910124" y="4392855"/>
            <a:ext cx="688155" cy="2293851"/>
          </a:xfrm>
          <a:custGeom>
            <a:avLst/>
            <a:gdLst/>
            <a:ahLst/>
            <a:cxnLst/>
            <a:rect l="l" t="t" r="r" b="b"/>
            <a:pathLst>
              <a:path w="688155" h="2293851">
                <a:moveTo>
                  <a:pt x="0" y="0"/>
                </a:moveTo>
                <a:lnTo>
                  <a:pt x="688155" y="0"/>
                </a:lnTo>
                <a:lnTo>
                  <a:pt x="688155" y="2293851"/>
                </a:lnTo>
                <a:lnTo>
                  <a:pt x="0" y="22938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4" name="Group 14"/>
          <p:cNvGrpSpPr/>
          <p:nvPr/>
        </p:nvGrpSpPr>
        <p:grpSpPr>
          <a:xfrm>
            <a:off x="1735875" y="3780122"/>
            <a:ext cx="2740205" cy="2740205"/>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3"/>
              <a:stretch>
                <a:fillRect l="-15472" t="-59208" r="-20098" b="-21552"/>
              </a:stretch>
            </a:blipFill>
          </p:spPr>
        </p:sp>
      </p:grpSp>
      <p:grpSp>
        <p:nvGrpSpPr>
          <p:cNvPr id="16" name="Group 16"/>
          <p:cNvGrpSpPr/>
          <p:nvPr/>
        </p:nvGrpSpPr>
        <p:grpSpPr>
          <a:xfrm>
            <a:off x="1735875" y="6520327"/>
            <a:ext cx="2740205" cy="1159312"/>
            <a:chOff x="0" y="0"/>
            <a:chExt cx="857816" cy="362921"/>
          </a:xfrm>
        </p:grpSpPr>
        <p:sp>
          <p:nvSpPr>
            <p:cNvPr id="17" name="Freeform 17"/>
            <p:cNvSpPr/>
            <p:nvPr/>
          </p:nvSpPr>
          <p:spPr>
            <a:xfrm>
              <a:off x="0" y="0"/>
              <a:ext cx="857816" cy="362921"/>
            </a:xfrm>
            <a:custGeom>
              <a:avLst/>
              <a:gdLst/>
              <a:ahLst/>
              <a:cxnLst/>
              <a:rect l="l" t="t" r="r" b="b"/>
              <a:pathLst>
                <a:path w="857816" h="362921">
                  <a:moveTo>
                    <a:pt x="0" y="0"/>
                  </a:moveTo>
                  <a:lnTo>
                    <a:pt x="857816" y="0"/>
                  </a:lnTo>
                  <a:lnTo>
                    <a:pt x="857816" y="362921"/>
                  </a:lnTo>
                  <a:lnTo>
                    <a:pt x="0" y="362921"/>
                  </a:lnTo>
                  <a:close/>
                </a:path>
              </a:pathLst>
            </a:custGeom>
            <a:solidFill>
              <a:srgbClr val="334989"/>
            </a:solidFill>
          </p:spPr>
        </p:sp>
        <p:sp>
          <p:nvSpPr>
            <p:cNvPr id="18" name="TextBox 18"/>
            <p:cNvSpPr txBox="1"/>
            <p:nvPr/>
          </p:nvSpPr>
          <p:spPr>
            <a:xfrm>
              <a:off x="0" y="-38100"/>
              <a:ext cx="857816" cy="401021"/>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4754403" y="3780122"/>
            <a:ext cx="2740205" cy="2740205"/>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4"/>
              <a:stretch>
                <a:fillRect l="-25244" t="-81358" r="-24495" b="-18295"/>
              </a:stretch>
            </a:blipFill>
          </p:spPr>
        </p:sp>
      </p:grpSp>
      <p:grpSp>
        <p:nvGrpSpPr>
          <p:cNvPr id="21" name="Group 21"/>
          <p:cNvGrpSpPr/>
          <p:nvPr/>
        </p:nvGrpSpPr>
        <p:grpSpPr>
          <a:xfrm>
            <a:off x="4754403" y="6520327"/>
            <a:ext cx="2740205" cy="1159312"/>
            <a:chOff x="0" y="0"/>
            <a:chExt cx="857816" cy="362921"/>
          </a:xfrm>
        </p:grpSpPr>
        <p:sp>
          <p:nvSpPr>
            <p:cNvPr id="22" name="Freeform 22"/>
            <p:cNvSpPr/>
            <p:nvPr/>
          </p:nvSpPr>
          <p:spPr>
            <a:xfrm>
              <a:off x="0" y="0"/>
              <a:ext cx="857816" cy="362921"/>
            </a:xfrm>
            <a:custGeom>
              <a:avLst/>
              <a:gdLst/>
              <a:ahLst/>
              <a:cxnLst/>
              <a:rect l="l" t="t" r="r" b="b"/>
              <a:pathLst>
                <a:path w="857816" h="362921">
                  <a:moveTo>
                    <a:pt x="0" y="0"/>
                  </a:moveTo>
                  <a:lnTo>
                    <a:pt x="857816" y="0"/>
                  </a:lnTo>
                  <a:lnTo>
                    <a:pt x="857816" y="362921"/>
                  </a:lnTo>
                  <a:lnTo>
                    <a:pt x="0" y="362921"/>
                  </a:lnTo>
                  <a:close/>
                </a:path>
              </a:pathLst>
            </a:custGeom>
            <a:solidFill>
              <a:srgbClr val="334989"/>
            </a:solidFill>
          </p:spPr>
        </p:sp>
        <p:sp>
          <p:nvSpPr>
            <p:cNvPr id="23" name="TextBox 23"/>
            <p:cNvSpPr txBox="1"/>
            <p:nvPr/>
          </p:nvSpPr>
          <p:spPr>
            <a:xfrm>
              <a:off x="0" y="-38100"/>
              <a:ext cx="857816" cy="401021"/>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7772931" y="3780122"/>
            <a:ext cx="2740205" cy="2740205"/>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5"/>
              <a:stretch>
                <a:fillRect t="-25046" b="-25046"/>
              </a:stretch>
            </a:blipFill>
          </p:spPr>
        </p:sp>
      </p:grpSp>
      <p:grpSp>
        <p:nvGrpSpPr>
          <p:cNvPr id="26" name="Group 26"/>
          <p:cNvGrpSpPr/>
          <p:nvPr/>
        </p:nvGrpSpPr>
        <p:grpSpPr>
          <a:xfrm>
            <a:off x="7772931" y="6520327"/>
            <a:ext cx="2740205" cy="1159312"/>
            <a:chOff x="0" y="0"/>
            <a:chExt cx="857816" cy="362921"/>
          </a:xfrm>
        </p:grpSpPr>
        <p:sp>
          <p:nvSpPr>
            <p:cNvPr id="27" name="Freeform 27"/>
            <p:cNvSpPr/>
            <p:nvPr/>
          </p:nvSpPr>
          <p:spPr>
            <a:xfrm>
              <a:off x="0" y="0"/>
              <a:ext cx="857816" cy="362921"/>
            </a:xfrm>
            <a:custGeom>
              <a:avLst/>
              <a:gdLst/>
              <a:ahLst/>
              <a:cxnLst/>
              <a:rect l="l" t="t" r="r" b="b"/>
              <a:pathLst>
                <a:path w="857816" h="362921">
                  <a:moveTo>
                    <a:pt x="0" y="0"/>
                  </a:moveTo>
                  <a:lnTo>
                    <a:pt x="857816" y="0"/>
                  </a:lnTo>
                  <a:lnTo>
                    <a:pt x="857816" y="362921"/>
                  </a:lnTo>
                  <a:lnTo>
                    <a:pt x="0" y="362921"/>
                  </a:lnTo>
                  <a:close/>
                </a:path>
              </a:pathLst>
            </a:custGeom>
            <a:solidFill>
              <a:srgbClr val="334989"/>
            </a:solidFill>
          </p:spPr>
        </p:sp>
        <p:sp>
          <p:nvSpPr>
            <p:cNvPr id="28" name="TextBox 28"/>
            <p:cNvSpPr txBox="1"/>
            <p:nvPr/>
          </p:nvSpPr>
          <p:spPr>
            <a:xfrm>
              <a:off x="0" y="-38100"/>
              <a:ext cx="857816" cy="401021"/>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10791458" y="3780122"/>
            <a:ext cx="2740205" cy="2740205"/>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6"/>
              <a:stretch>
                <a:fillRect l="-16224" t="-34598" r="-15028" b="-40405"/>
              </a:stretch>
            </a:blipFill>
          </p:spPr>
        </p:sp>
      </p:grpSp>
      <p:grpSp>
        <p:nvGrpSpPr>
          <p:cNvPr id="31" name="Group 31"/>
          <p:cNvGrpSpPr/>
          <p:nvPr/>
        </p:nvGrpSpPr>
        <p:grpSpPr>
          <a:xfrm>
            <a:off x="10791458" y="6520327"/>
            <a:ext cx="2740205" cy="1159312"/>
            <a:chOff x="0" y="0"/>
            <a:chExt cx="857816" cy="362921"/>
          </a:xfrm>
        </p:grpSpPr>
        <p:sp>
          <p:nvSpPr>
            <p:cNvPr id="32" name="Freeform 32"/>
            <p:cNvSpPr/>
            <p:nvPr/>
          </p:nvSpPr>
          <p:spPr>
            <a:xfrm>
              <a:off x="0" y="0"/>
              <a:ext cx="857816" cy="362921"/>
            </a:xfrm>
            <a:custGeom>
              <a:avLst/>
              <a:gdLst/>
              <a:ahLst/>
              <a:cxnLst/>
              <a:rect l="l" t="t" r="r" b="b"/>
              <a:pathLst>
                <a:path w="857816" h="362921">
                  <a:moveTo>
                    <a:pt x="0" y="0"/>
                  </a:moveTo>
                  <a:lnTo>
                    <a:pt x="857816" y="0"/>
                  </a:lnTo>
                  <a:lnTo>
                    <a:pt x="857816" y="362921"/>
                  </a:lnTo>
                  <a:lnTo>
                    <a:pt x="0" y="362921"/>
                  </a:lnTo>
                  <a:close/>
                </a:path>
              </a:pathLst>
            </a:custGeom>
            <a:solidFill>
              <a:srgbClr val="334989"/>
            </a:solidFill>
          </p:spPr>
        </p:sp>
        <p:sp>
          <p:nvSpPr>
            <p:cNvPr id="33" name="TextBox 33"/>
            <p:cNvSpPr txBox="1"/>
            <p:nvPr/>
          </p:nvSpPr>
          <p:spPr>
            <a:xfrm>
              <a:off x="0" y="-38100"/>
              <a:ext cx="857816" cy="401021"/>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a:off x="13809986" y="3780122"/>
            <a:ext cx="2740205" cy="2740205"/>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7"/>
              <a:stretch>
                <a:fillRect l="-145109" t="-220902" r="-132969" b="-200586"/>
              </a:stretch>
            </a:blipFill>
          </p:spPr>
        </p:sp>
      </p:grpSp>
      <p:grpSp>
        <p:nvGrpSpPr>
          <p:cNvPr id="36" name="Group 36"/>
          <p:cNvGrpSpPr/>
          <p:nvPr/>
        </p:nvGrpSpPr>
        <p:grpSpPr>
          <a:xfrm>
            <a:off x="13809986" y="6520327"/>
            <a:ext cx="2740205" cy="1159312"/>
            <a:chOff x="0" y="0"/>
            <a:chExt cx="857816" cy="362921"/>
          </a:xfrm>
        </p:grpSpPr>
        <p:sp>
          <p:nvSpPr>
            <p:cNvPr id="37" name="Freeform 37"/>
            <p:cNvSpPr/>
            <p:nvPr/>
          </p:nvSpPr>
          <p:spPr>
            <a:xfrm>
              <a:off x="0" y="0"/>
              <a:ext cx="857816" cy="362921"/>
            </a:xfrm>
            <a:custGeom>
              <a:avLst/>
              <a:gdLst/>
              <a:ahLst/>
              <a:cxnLst/>
              <a:rect l="l" t="t" r="r" b="b"/>
              <a:pathLst>
                <a:path w="857816" h="362921">
                  <a:moveTo>
                    <a:pt x="0" y="0"/>
                  </a:moveTo>
                  <a:lnTo>
                    <a:pt x="857816" y="0"/>
                  </a:lnTo>
                  <a:lnTo>
                    <a:pt x="857816" y="362921"/>
                  </a:lnTo>
                  <a:lnTo>
                    <a:pt x="0" y="362921"/>
                  </a:lnTo>
                  <a:close/>
                </a:path>
              </a:pathLst>
            </a:custGeom>
            <a:solidFill>
              <a:srgbClr val="334989"/>
            </a:solidFill>
          </p:spPr>
        </p:sp>
        <p:sp>
          <p:nvSpPr>
            <p:cNvPr id="38" name="TextBox 38"/>
            <p:cNvSpPr txBox="1"/>
            <p:nvPr/>
          </p:nvSpPr>
          <p:spPr>
            <a:xfrm>
              <a:off x="0" y="-38100"/>
              <a:ext cx="857816" cy="401021"/>
            </a:xfrm>
            <a:prstGeom prst="rect">
              <a:avLst/>
            </a:prstGeom>
          </p:spPr>
          <p:txBody>
            <a:bodyPr lIns="50800" tIns="50800" rIns="50800" bIns="50800" rtlCol="0" anchor="ctr"/>
            <a:lstStyle/>
            <a:p>
              <a:pPr algn="ctr">
                <a:lnSpc>
                  <a:spcPts val="2659"/>
                </a:lnSpc>
                <a:spcBef>
                  <a:spcPct val="0"/>
                </a:spcBef>
              </a:pPr>
              <a:endParaRPr/>
            </a:p>
          </p:txBody>
        </p:sp>
      </p:grpSp>
      <p:sp>
        <p:nvSpPr>
          <p:cNvPr id="39" name="Freeform 39"/>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8"/>
            <a:stretch>
              <a:fillRect/>
            </a:stretch>
          </a:blipFill>
        </p:spPr>
      </p:sp>
      <p:sp>
        <p:nvSpPr>
          <p:cNvPr id="40" name="Freeform 40"/>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9"/>
            <a:stretch>
              <a:fillRect/>
            </a:stretch>
          </a:blipFill>
        </p:spPr>
      </p:sp>
      <p:sp>
        <p:nvSpPr>
          <p:cNvPr id="41" name="TextBox 41"/>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42" name="TextBox 42"/>
          <p:cNvSpPr txBox="1"/>
          <p:nvPr/>
        </p:nvSpPr>
        <p:spPr>
          <a:xfrm>
            <a:off x="8436825" y="1744621"/>
            <a:ext cx="8115300" cy="1123950"/>
          </a:xfrm>
          <a:prstGeom prst="rect">
            <a:avLst/>
          </a:prstGeom>
        </p:spPr>
        <p:txBody>
          <a:bodyPr lIns="0" tIns="0" rIns="0" bIns="0" rtlCol="0" anchor="t">
            <a:spAutoFit/>
          </a:bodyPr>
          <a:lstStyle/>
          <a:p>
            <a:pPr marL="0" lvl="0" indent="0" algn="r">
              <a:lnSpc>
                <a:spcPts val="8399"/>
              </a:lnSpc>
            </a:pPr>
            <a:r>
              <a:rPr lang="en-US" sz="6999" spc="139">
                <a:solidFill>
                  <a:srgbClr val="2D3E70"/>
                </a:solidFill>
                <a:latin typeface="Brasika"/>
              </a:rPr>
              <a:t>Group Members</a:t>
            </a:r>
          </a:p>
        </p:txBody>
      </p:sp>
      <p:sp>
        <p:nvSpPr>
          <p:cNvPr id="43" name="TextBox 43"/>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sp>
        <p:nvSpPr>
          <p:cNvPr id="44" name="TextBox 44"/>
          <p:cNvSpPr txBox="1"/>
          <p:nvPr/>
        </p:nvSpPr>
        <p:spPr>
          <a:xfrm>
            <a:off x="15905695" y="9296400"/>
            <a:ext cx="2008858"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Halaman 03</a:t>
            </a:r>
          </a:p>
        </p:txBody>
      </p:sp>
      <p:sp>
        <p:nvSpPr>
          <p:cNvPr id="45" name="TextBox 45"/>
          <p:cNvSpPr txBox="1"/>
          <p:nvPr/>
        </p:nvSpPr>
        <p:spPr>
          <a:xfrm>
            <a:off x="1735875" y="6578013"/>
            <a:ext cx="2742139" cy="996315"/>
          </a:xfrm>
          <a:prstGeom prst="rect">
            <a:avLst/>
          </a:prstGeom>
        </p:spPr>
        <p:txBody>
          <a:bodyPr lIns="0" tIns="0" rIns="0" bIns="0" rtlCol="0" anchor="t">
            <a:spAutoFit/>
          </a:bodyPr>
          <a:lstStyle/>
          <a:p>
            <a:pPr algn="ctr">
              <a:lnSpc>
                <a:spcPts val="2579"/>
              </a:lnSpc>
            </a:pPr>
            <a:r>
              <a:rPr lang="en-US" sz="1999" spc="59">
                <a:solidFill>
                  <a:srgbClr val="FFFFFF"/>
                </a:solidFill>
                <a:latin typeface="Telegraf Bold"/>
              </a:rPr>
              <a:t>DWI KURNIA S</a:t>
            </a:r>
          </a:p>
          <a:p>
            <a:pPr algn="ctr">
              <a:lnSpc>
                <a:spcPts val="2579"/>
              </a:lnSpc>
            </a:pPr>
            <a:r>
              <a:rPr lang="en-US" sz="1999" spc="59">
                <a:solidFill>
                  <a:srgbClr val="FFFFFF"/>
                </a:solidFill>
                <a:latin typeface="Telegraf Bold"/>
              </a:rPr>
              <a:t>4312211020</a:t>
            </a:r>
          </a:p>
          <a:p>
            <a:pPr marL="0" lvl="0" indent="0" algn="ctr">
              <a:lnSpc>
                <a:spcPts val="2579"/>
              </a:lnSpc>
            </a:pPr>
            <a:r>
              <a:rPr lang="en-US" sz="1999" spc="59">
                <a:solidFill>
                  <a:srgbClr val="FFFFFF"/>
                </a:solidFill>
                <a:latin typeface="Telegraf Bold"/>
              </a:rPr>
              <a:t>LEADER</a:t>
            </a:r>
          </a:p>
        </p:txBody>
      </p:sp>
      <p:sp>
        <p:nvSpPr>
          <p:cNvPr id="46" name="TextBox 46"/>
          <p:cNvSpPr txBox="1"/>
          <p:nvPr/>
        </p:nvSpPr>
        <p:spPr>
          <a:xfrm>
            <a:off x="4754403" y="6578013"/>
            <a:ext cx="2742139" cy="996315"/>
          </a:xfrm>
          <a:prstGeom prst="rect">
            <a:avLst/>
          </a:prstGeom>
        </p:spPr>
        <p:txBody>
          <a:bodyPr lIns="0" tIns="0" rIns="0" bIns="0" rtlCol="0" anchor="t">
            <a:spAutoFit/>
          </a:bodyPr>
          <a:lstStyle/>
          <a:p>
            <a:pPr algn="ctr">
              <a:lnSpc>
                <a:spcPts val="2579"/>
              </a:lnSpc>
            </a:pPr>
            <a:r>
              <a:rPr lang="en-US" sz="1999" spc="59">
                <a:solidFill>
                  <a:srgbClr val="FFFFFF"/>
                </a:solidFill>
                <a:latin typeface="Telegraf Bold"/>
              </a:rPr>
              <a:t>DWIKI KHARISMA</a:t>
            </a:r>
          </a:p>
          <a:p>
            <a:pPr algn="ctr">
              <a:lnSpc>
                <a:spcPts val="2579"/>
              </a:lnSpc>
            </a:pPr>
            <a:r>
              <a:rPr lang="en-US" sz="1999" spc="59">
                <a:solidFill>
                  <a:srgbClr val="FFFFFF"/>
                </a:solidFill>
                <a:latin typeface="Telegraf Bold"/>
              </a:rPr>
              <a:t>4312211025</a:t>
            </a:r>
          </a:p>
          <a:p>
            <a:pPr marL="0" lvl="0" indent="0" algn="ctr">
              <a:lnSpc>
                <a:spcPts val="2579"/>
              </a:lnSpc>
            </a:pPr>
            <a:r>
              <a:rPr lang="en-US" sz="1999" spc="59">
                <a:solidFill>
                  <a:srgbClr val="FFFFFF"/>
                </a:solidFill>
                <a:latin typeface="Telegraf Bold"/>
              </a:rPr>
              <a:t>MEMBER</a:t>
            </a:r>
          </a:p>
        </p:txBody>
      </p:sp>
      <p:sp>
        <p:nvSpPr>
          <p:cNvPr id="47" name="TextBox 47"/>
          <p:cNvSpPr txBox="1"/>
          <p:nvPr/>
        </p:nvSpPr>
        <p:spPr>
          <a:xfrm>
            <a:off x="7772931" y="6578013"/>
            <a:ext cx="2742139" cy="996315"/>
          </a:xfrm>
          <a:prstGeom prst="rect">
            <a:avLst/>
          </a:prstGeom>
        </p:spPr>
        <p:txBody>
          <a:bodyPr lIns="0" tIns="0" rIns="0" bIns="0" rtlCol="0" anchor="t">
            <a:spAutoFit/>
          </a:bodyPr>
          <a:lstStyle/>
          <a:p>
            <a:pPr algn="ctr">
              <a:lnSpc>
                <a:spcPts val="2579"/>
              </a:lnSpc>
            </a:pPr>
            <a:r>
              <a:rPr lang="en-US" sz="1999" spc="59">
                <a:solidFill>
                  <a:srgbClr val="FFFFFF"/>
                </a:solidFill>
                <a:latin typeface="Telegraf Bold"/>
              </a:rPr>
              <a:t>JESI AFRIANA</a:t>
            </a:r>
          </a:p>
          <a:p>
            <a:pPr algn="ctr">
              <a:lnSpc>
                <a:spcPts val="2579"/>
              </a:lnSpc>
            </a:pPr>
            <a:r>
              <a:rPr lang="en-US" sz="1999" spc="59">
                <a:solidFill>
                  <a:srgbClr val="FFFFFF"/>
                </a:solidFill>
                <a:latin typeface="Telegraf Bold"/>
              </a:rPr>
              <a:t>4312211029</a:t>
            </a:r>
          </a:p>
          <a:p>
            <a:pPr marL="0" lvl="0" indent="0" algn="ctr">
              <a:lnSpc>
                <a:spcPts val="2579"/>
              </a:lnSpc>
            </a:pPr>
            <a:r>
              <a:rPr lang="en-US" sz="1999" spc="59">
                <a:solidFill>
                  <a:srgbClr val="FFFFFF"/>
                </a:solidFill>
                <a:latin typeface="Telegraf Bold"/>
              </a:rPr>
              <a:t>MEMBER</a:t>
            </a:r>
          </a:p>
        </p:txBody>
      </p:sp>
      <p:sp>
        <p:nvSpPr>
          <p:cNvPr id="48" name="TextBox 48"/>
          <p:cNvSpPr txBox="1"/>
          <p:nvPr/>
        </p:nvSpPr>
        <p:spPr>
          <a:xfrm>
            <a:off x="10791458" y="6578013"/>
            <a:ext cx="2742139" cy="996315"/>
          </a:xfrm>
          <a:prstGeom prst="rect">
            <a:avLst/>
          </a:prstGeom>
        </p:spPr>
        <p:txBody>
          <a:bodyPr lIns="0" tIns="0" rIns="0" bIns="0" rtlCol="0" anchor="t">
            <a:spAutoFit/>
          </a:bodyPr>
          <a:lstStyle/>
          <a:p>
            <a:pPr algn="ctr">
              <a:lnSpc>
                <a:spcPts val="2579"/>
              </a:lnSpc>
            </a:pPr>
            <a:r>
              <a:rPr lang="en-US" sz="1999" spc="59">
                <a:solidFill>
                  <a:srgbClr val="FFFFFF"/>
                </a:solidFill>
                <a:latin typeface="Telegraf Bold"/>
              </a:rPr>
              <a:t>M. REZA AL FARIZI</a:t>
            </a:r>
          </a:p>
          <a:p>
            <a:pPr algn="ctr">
              <a:lnSpc>
                <a:spcPts val="2579"/>
              </a:lnSpc>
            </a:pPr>
            <a:r>
              <a:rPr lang="en-US" sz="1999" spc="59">
                <a:solidFill>
                  <a:srgbClr val="FFFFFF"/>
                </a:solidFill>
                <a:latin typeface="Telegraf Bold"/>
              </a:rPr>
              <a:t>4312211023</a:t>
            </a:r>
          </a:p>
          <a:p>
            <a:pPr marL="0" lvl="0" indent="0" algn="ctr">
              <a:lnSpc>
                <a:spcPts val="2579"/>
              </a:lnSpc>
            </a:pPr>
            <a:r>
              <a:rPr lang="en-US" sz="1999" spc="59">
                <a:solidFill>
                  <a:srgbClr val="FFFFFF"/>
                </a:solidFill>
                <a:latin typeface="Telegraf Bold"/>
              </a:rPr>
              <a:t>MEMBER</a:t>
            </a:r>
          </a:p>
        </p:txBody>
      </p:sp>
      <p:sp>
        <p:nvSpPr>
          <p:cNvPr id="49" name="TextBox 49"/>
          <p:cNvSpPr txBox="1"/>
          <p:nvPr/>
        </p:nvSpPr>
        <p:spPr>
          <a:xfrm>
            <a:off x="13809986" y="6578013"/>
            <a:ext cx="2742139" cy="996315"/>
          </a:xfrm>
          <a:prstGeom prst="rect">
            <a:avLst/>
          </a:prstGeom>
        </p:spPr>
        <p:txBody>
          <a:bodyPr lIns="0" tIns="0" rIns="0" bIns="0" rtlCol="0" anchor="t">
            <a:spAutoFit/>
          </a:bodyPr>
          <a:lstStyle/>
          <a:p>
            <a:pPr algn="ctr">
              <a:lnSpc>
                <a:spcPts val="2579"/>
              </a:lnSpc>
            </a:pPr>
            <a:r>
              <a:rPr lang="en-US" sz="1999" spc="59">
                <a:solidFill>
                  <a:srgbClr val="FFFFFF"/>
                </a:solidFill>
                <a:latin typeface="Telegraf Bold"/>
              </a:rPr>
              <a:t>ABDUL AJIS</a:t>
            </a:r>
          </a:p>
          <a:p>
            <a:pPr algn="ctr">
              <a:lnSpc>
                <a:spcPts val="2579"/>
              </a:lnSpc>
            </a:pPr>
            <a:r>
              <a:rPr lang="en-US" sz="1999" spc="59">
                <a:solidFill>
                  <a:srgbClr val="FFFFFF"/>
                </a:solidFill>
                <a:latin typeface="Telegraf Bold"/>
              </a:rPr>
              <a:t>4312211006</a:t>
            </a:r>
          </a:p>
          <a:p>
            <a:pPr marL="0" lvl="0" indent="0" algn="ctr">
              <a:lnSpc>
                <a:spcPts val="2579"/>
              </a:lnSpc>
            </a:pPr>
            <a:r>
              <a:rPr lang="en-US" sz="1999" spc="59">
                <a:solidFill>
                  <a:srgbClr val="FFFFFF"/>
                </a:solidFill>
                <a:latin typeface="Telegraf Bold"/>
              </a:rPr>
              <a:t>MEMBER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7" name="Freeform 7"/>
          <p:cNvSpPr/>
          <p:nvPr/>
        </p:nvSpPr>
        <p:spPr>
          <a:xfrm>
            <a:off x="10126448" y="1028700"/>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16571145" y="3762801"/>
            <a:ext cx="688155" cy="2293851"/>
          </a:xfrm>
          <a:custGeom>
            <a:avLst/>
            <a:gdLst/>
            <a:ahLst/>
            <a:cxnLst/>
            <a:rect l="l" t="t" r="r" b="b"/>
            <a:pathLst>
              <a:path w="688155" h="2293851">
                <a:moveTo>
                  <a:pt x="0" y="0"/>
                </a:moveTo>
                <a:lnTo>
                  <a:pt x="688155" y="0"/>
                </a:lnTo>
                <a:lnTo>
                  <a:pt x="688155" y="2293851"/>
                </a:lnTo>
                <a:lnTo>
                  <a:pt x="0" y="22938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0191969" y="8381238"/>
            <a:ext cx="427267" cy="411069"/>
          </a:xfrm>
          <a:custGeom>
            <a:avLst/>
            <a:gdLst/>
            <a:ahLst/>
            <a:cxnLst/>
            <a:rect l="l" t="t" r="r" b="b"/>
            <a:pathLst>
              <a:path w="427267" h="411069">
                <a:moveTo>
                  <a:pt x="0" y="0"/>
                </a:moveTo>
                <a:lnTo>
                  <a:pt x="427267" y="0"/>
                </a:lnTo>
                <a:lnTo>
                  <a:pt x="427267" y="411069"/>
                </a:lnTo>
                <a:lnTo>
                  <a:pt x="0" y="411069"/>
                </a:lnTo>
                <a:lnTo>
                  <a:pt x="0" y="0"/>
                </a:lnTo>
                <a:close/>
              </a:path>
            </a:pathLst>
          </a:custGeom>
          <a:blipFill>
            <a:blip r:embed="rId7">
              <a:extLst>
                <a:ext uri="{96DAC541-7B7A-43D3-8B79-37D633B846F1}">
                  <asvg:svgBlip xmlns:asvg="http://schemas.microsoft.com/office/drawing/2016/SVG/main" r:embed="rId8"/>
                </a:ext>
              </a:extLst>
            </a:blip>
            <a:stretch>
              <a:fillRect r="-234639"/>
            </a:stretch>
          </a:blipFill>
        </p:spPr>
      </p:sp>
      <p:sp>
        <p:nvSpPr>
          <p:cNvPr id="10" name="Freeform 10"/>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nvGrpSpPr>
          <p:cNvPr id="11" name="Group 11"/>
          <p:cNvGrpSpPr/>
          <p:nvPr/>
        </p:nvGrpSpPr>
        <p:grpSpPr>
          <a:xfrm>
            <a:off x="15746774" y="9264851"/>
            <a:ext cx="5387252" cy="590148"/>
            <a:chOff x="0" y="0"/>
            <a:chExt cx="1418865" cy="155430"/>
          </a:xfrm>
        </p:grpSpPr>
        <p:sp>
          <p:nvSpPr>
            <p:cNvPr id="12" name="Freeform 12"/>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13" name="TextBox 13"/>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4" name="Group 14"/>
          <p:cNvGrpSpPr/>
          <p:nvPr/>
        </p:nvGrpSpPr>
        <p:grpSpPr>
          <a:xfrm>
            <a:off x="15594374" y="9112451"/>
            <a:ext cx="5387252" cy="590148"/>
            <a:chOff x="0" y="0"/>
            <a:chExt cx="1418865" cy="155430"/>
          </a:xfrm>
        </p:grpSpPr>
        <p:sp>
          <p:nvSpPr>
            <p:cNvPr id="15" name="Freeform 15"/>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6" name="TextBox 16"/>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7" name="TextBox 17"/>
          <p:cNvSpPr txBox="1"/>
          <p:nvPr/>
        </p:nvSpPr>
        <p:spPr>
          <a:xfrm>
            <a:off x="4343400" y="1795530"/>
            <a:ext cx="10101315" cy="923925"/>
          </a:xfrm>
          <a:prstGeom prst="rect">
            <a:avLst/>
          </a:prstGeom>
        </p:spPr>
        <p:txBody>
          <a:bodyPr lIns="0" tIns="0" rIns="0" bIns="0" rtlCol="0" anchor="t">
            <a:spAutoFit/>
          </a:bodyPr>
          <a:lstStyle/>
          <a:p>
            <a:pPr marL="0" lvl="0" indent="0" algn="just">
              <a:lnSpc>
                <a:spcPts val="6299"/>
              </a:lnSpc>
              <a:spcBef>
                <a:spcPct val="0"/>
              </a:spcBef>
            </a:pPr>
            <a:r>
              <a:rPr lang="en-US" sz="6999" spc="139" dirty="0">
                <a:solidFill>
                  <a:srgbClr val="2D3E70"/>
                </a:solidFill>
                <a:latin typeface="Brasika"/>
              </a:rPr>
              <a:t>Project Description</a:t>
            </a:r>
          </a:p>
        </p:txBody>
      </p:sp>
      <p:sp>
        <p:nvSpPr>
          <p:cNvPr id="18" name="TextBox 18"/>
          <p:cNvSpPr txBox="1"/>
          <p:nvPr/>
        </p:nvSpPr>
        <p:spPr>
          <a:xfrm>
            <a:off x="15905695" y="9296400"/>
            <a:ext cx="2008858"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Halaman 04</a:t>
            </a:r>
          </a:p>
        </p:txBody>
      </p:sp>
      <p:sp>
        <p:nvSpPr>
          <p:cNvPr id="19" name="TextBox 19"/>
          <p:cNvSpPr txBox="1"/>
          <p:nvPr/>
        </p:nvSpPr>
        <p:spPr>
          <a:xfrm>
            <a:off x="7467600" y="2816881"/>
            <a:ext cx="3112780" cy="500137"/>
          </a:xfrm>
          <a:prstGeom prst="rect">
            <a:avLst/>
          </a:prstGeom>
        </p:spPr>
        <p:txBody>
          <a:bodyPr wrap="square" lIns="0" tIns="0" rIns="0" bIns="0" rtlCol="0" anchor="t">
            <a:spAutoFit/>
          </a:bodyPr>
          <a:lstStyle/>
          <a:p>
            <a:pPr algn="just">
              <a:lnSpc>
                <a:spcPts val="3875"/>
              </a:lnSpc>
            </a:pPr>
            <a:r>
              <a:rPr lang="en-US" sz="3100" dirty="0">
                <a:solidFill>
                  <a:srgbClr val="2D3E70"/>
                </a:solidFill>
                <a:latin typeface="Banburi"/>
              </a:rPr>
              <a:t>Mobile Scale App</a:t>
            </a:r>
          </a:p>
        </p:txBody>
      </p:sp>
      <p:sp>
        <p:nvSpPr>
          <p:cNvPr id="20" name="TextBox 20"/>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1" name="TextBox 21"/>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pic>
        <p:nvPicPr>
          <p:cNvPr id="22" name="Picture 21">
            <a:extLst>
              <a:ext uri="{FF2B5EF4-FFF2-40B4-BE49-F238E27FC236}">
                <a16:creationId xmlns:a16="http://schemas.microsoft.com/office/drawing/2014/main" id="{2E88385C-EDCD-4716-8DC9-04DD7A77786D}"/>
              </a:ext>
            </a:extLst>
          </p:cNvPr>
          <p:cNvPicPr>
            <a:picLocks noChangeAspect="1"/>
          </p:cNvPicPr>
          <p:nvPr/>
        </p:nvPicPr>
        <p:blipFill rotWithShape="1">
          <a:blip r:embed="rId11"/>
          <a:srcRect l="1258" t="408"/>
          <a:stretch/>
        </p:blipFill>
        <p:spPr>
          <a:xfrm>
            <a:off x="7440248" y="3436968"/>
            <a:ext cx="2846752" cy="6376164"/>
          </a:xfrm>
          <a:prstGeom prst="rect">
            <a:avLst/>
          </a:prstGeom>
        </p:spPr>
      </p:pic>
      <p:pic>
        <p:nvPicPr>
          <p:cNvPr id="23" name="Picture 22">
            <a:extLst>
              <a:ext uri="{FF2B5EF4-FFF2-40B4-BE49-F238E27FC236}">
                <a16:creationId xmlns:a16="http://schemas.microsoft.com/office/drawing/2014/main" id="{007572FA-49D8-49DC-8630-035E1702CA3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33600" y="4675012"/>
            <a:ext cx="3666646" cy="2749984"/>
          </a:xfrm>
          <a:prstGeom prst="rect">
            <a:avLst/>
          </a:prstGeom>
        </p:spPr>
      </p:pic>
      <p:pic>
        <p:nvPicPr>
          <p:cNvPr id="24" name="Picture 23">
            <a:extLst>
              <a:ext uri="{FF2B5EF4-FFF2-40B4-BE49-F238E27FC236}">
                <a16:creationId xmlns:a16="http://schemas.microsoft.com/office/drawing/2014/main" id="{ED90A9FE-E03F-41B8-9431-9A76A59B1D4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610742" y="4606394"/>
            <a:ext cx="3666646" cy="27499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7645635" y="1174549"/>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6562634" y="1949120"/>
            <a:ext cx="10696666" cy="900964"/>
          </a:xfrm>
          <a:prstGeom prst="rect">
            <a:avLst/>
          </a:prstGeom>
        </p:spPr>
        <p:txBody>
          <a:bodyPr lIns="0" tIns="0" rIns="0" bIns="0" rtlCol="0" anchor="t">
            <a:spAutoFit/>
          </a:bodyPr>
          <a:lstStyle/>
          <a:p>
            <a:pPr marL="0" lvl="0" indent="0" algn="r">
              <a:lnSpc>
                <a:spcPts val="6704"/>
              </a:lnSpc>
            </a:pPr>
            <a:r>
              <a:rPr lang="en-US" sz="5586" spc="111">
                <a:solidFill>
                  <a:srgbClr val="2D3E70"/>
                </a:solidFill>
                <a:latin typeface="Brasika"/>
              </a:rPr>
              <a:t>Contribution of PBL course</a:t>
            </a:r>
          </a:p>
        </p:txBody>
      </p:sp>
      <p:grpSp>
        <p:nvGrpSpPr>
          <p:cNvPr id="6" name="Group 6"/>
          <p:cNvGrpSpPr/>
          <p:nvPr/>
        </p:nvGrpSpPr>
        <p:grpSpPr>
          <a:xfrm>
            <a:off x="15746774" y="9264851"/>
            <a:ext cx="5387252" cy="590148"/>
            <a:chOff x="0" y="0"/>
            <a:chExt cx="1418865" cy="155430"/>
          </a:xfrm>
        </p:grpSpPr>
        <p:sp>
          <p:nvSpPr>
            <p:cNvPr id="7" name="Freeform 7"/>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8" name="TextBox 8"/>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9" name="Group 9"/>
          <p:cNvGrpSpPr/>
          <p:nvPr/>
        </p:nvGrpSpPr>
        <p:grpSpPr>
          <a:xfrm>
            <a:off x="15594374" y="9112451"/>
            <a:ext cx="5387252" cy="590148"/>
            <a:chOff x="0" y="0"/>
            <a:chExt cx="1418865" cy="155430"/>
          </a:xfrm>
        </p:grpSpPr>
        <p:sp>
          <p:nvSpPr>
            <p:cNvPr id="10" name="Freeform 10"/>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1" name="TextBox 11"/>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2" name="TextBox 12"/>
          <p:cNvSpPr txBox="1"/>
          <p:nvPr/>
        </p:nvSpPr>
        <p:spPr>
          <a:xfrm>
            <a:off x="15905695" y="9296400"/>
            <a:ext cx="2008858"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Halaman 05</a:t>
            </a:r>
          </a:p>
        </p:txBody>
      </p:sp>
      <p:sp>
        <p:nvSpPr>
          <p:cNvPr id="13" name="TextBox 13"/>
          <p:cNvSpPr txBox="1"/>
          <p:nvPr/>
        </p:nvSpPr>
        <p:spPr>
          <a:xfrm>
            <a:off x="2643830" y="5047206"/>
            <a:ext cx="6134424" cy="3499485"/>
          </a:xfrm>
          <a:prstGeom prst="rect">
            <a:avLst/>
          </a:prstGeom>
        </p:spPr>
        <p:txBody>
          <a:bodyPr lIns="0" tIns="0" rIns="0" bIns="0" rtlCol="0" anchor="t">
            <a:spAutoFit/>
          </a:bodyPr>
          <a:lstStyle/>
          <a:p>
            <a:pPr marL="0" lvl="0" indent="0" algn="l">
              <a:lnSpc>
                <a:spcPts val="3510"/>
              </a:lnSpc>
            </a:pPr>
            <a:r>
              <a:rPr lang="en-US" sz="2700">
                <a:solidFill>
                  <a:srgbClr val="2D3E70"/>
                </a:solidFill>
                <a:latin typeface="Banburi"/>
              </a:rPr>
              <a:t>Computer System Administration course contributions will learn basic concepts about installation and configuration management. They can apply this knowledge to manage the infrastructure required to run mobile weighing applications, such as data storage servers or communication servers.</a:t>
            </a:r>
          </a:p>
        </p:txBody>
      </p:sp>
      <p:sp>
        <p:nvSpPr>
          <p:cNvPr id="14" name="TextBox 14"/>
          <p:cNvSpPr txBox="1"/>
          <p:nvPr/>
        </p:nvSpPr>
        <p:spPr>
          <a:xfrm>
            <a:off x="2643830" y="3746092"/>
            <a:ext cx="4477526" cy="1072515"/>
          </a:xfrm>
          <a:prstGeom prst="rect">
            <a:avLst/>
          </a:prstGeom>
        </p:spPr>
        <p:txBody>
          <a:bodyPr lIns="0" tIns="0" rIns="0" bIns="0" rtlCol="0" anchor="t">
            <a:spAutoFit/>
          </a:bodyPr>
          <a:lstStyle/>
          <a:p>
            <a:pPr algn="l">
              <a:lnSpc>
                <a:spcPts val="4290"/>
              </a:lnSpc>
            </a:pPr>
            <a:r>
              <a:rPr lang="en-US" sz="3300">
                <a:solidFill>
                  <a:srgbClr val="2D3E70"/>
                </a:solidFill>
                <a:latin typeface="Banburi Bold"/>
              </a:rPr>
              <a:t>Computer System Administration</a:t>
            </a:r>
          </a:p>
        </p:txBody>
      </p:sp>
      <p:sp>
        <p:nvSpPr>
          <p:cNvPr id="15" name="AutoShape 15"/>
          <p:cNvSpPr/>
          <p:nvPr/>
        </p:nvSpPr>
        <p:spPr>
          <a:xfrm>
            <a:off x="2308507" y="3805843"/>
            <a:ext cx="0" cy="4973127"/>
          </a:xfrm>
          <a:prstGeom prst="line">
            <a:avLst/>
          </a:prstGeom>
          <a:ln w="47625" cap="flat">
            <a:solidFill>
              <a:srgbClr val="334989"/>
            </a:solidFill>
            <a:prstDash val="solid"/>
            <a:headEnd type="oval" w="lg" len="lg"/>
            <a:tailEnd type="none" w="sm" len="sm"/>
          </a:ln>
        </p:spPr>
      </p:sp>
      <p:sp>
        <p:nvSpPr>
          <p:cNvPr id="16" name="AutoShape 16"/>
          <p:cNvSpPr/>
          <p:nvPr/>
        </p:nvSpPr>
        <p:spPr>
          <a:xfrm>
            <a:off x="9667447" y="3805843"/>
            <a:ext cx="0" cy="4973127"/>
          </a:xfrm>
          <a:prstGeom prst="line">
            <a:avLst/>
          </a:prstGeom>
          <a:ln w="47625" cap="flat">
            <a:solidFill>
              <a:srgbClr val="334989"/>
            </a:solidFill>
            <a:prstDash val="solid"/>
            <a:headEnd type="oval" w="lg" len="lg"/>
            <a:tailEnd type="none" w="sm" len="sm"/>
          </a:ln>
        </p:spPr>
      </p:sp>
      <p:sp>
        <p:nvSpPr>
          <p:cNvPr id="17" name="Freeform 17"/>
          <p:cNvSpPr/>
          <p:nvPr/>
        </p:nvSpPr>
        <p:spPr>
          <a:xfrm>
            <a:off x="16571145" y="3805706"/>
            <a:ext cx="688155" cy="2293851"/>
          </a:xfrm>
          <a:custGeom>
            <a:avLst/>
            <a:gdLst/>
            <a:ahLst/>
            <a:cxnLst/>
            <a:rect l="l" t="t" r="r" b="b"/>
            <a:pathLst>
              <a:path w="688155" h="2293851">
                <a:moveTo>
                  <a:pt x="0" y="0"/>
                </a:moveTo>
                <a:lnTo>
                  <a:pt x="688155" y="0"/>
                </a:lnTo>
                <a:lnTo>
                  <a:pt x="688155" y="2293851"/>
                </a:lnTo>
                <a:lnTo>
                  <a:pt x="0" y="22938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9"/>
            <a:stretch>
              <a:fillRect/>
            </a:stretch>
          </a:blipFill>
        </p:spPr>
      </p:sp>
      <p:sp>
        <p:nvSpPr>
          <p:cNvPr id="19" name="Freeform 19"/>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0"/>
            <a:stretch>
              <a:fillRect/>
            </a:stretch>
          </a:blipFill>
        </p:spPr>
      </p:sp>
      <p:sp>
        <p:nvSpPr>
          <p:cNvPr id="20" name="TextBox 20"/>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1" name="TextBox 21"/>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sp>
        <p:nvSpPr>
          <p:cNvPr id="22" name="TextBox 22"/>
          <p:cNvSpPr txBox="1"/>
          <p:nvPr/>
        </p:nvSpPr>
        <p:spPr>
          <a:xfrm>
            <a:off x="10002770" y="5047206"/>
            <a:ext cx="6000535" cy="3499485"/>
          </a:xfrm>
          <a:prstGeom prst="rect">
            <a:avLst/>
          </a:prstGeom>
        </p:spPr>
        <p:txBody>
          <a:bodyPr lIns="0" tIns="0" rIns="0" bIns="0" rtlCol="0" anchor="t">
            <a:spAutoFit/>
          </a:bodyPr>
          <a:lstStyle/>
          <a:p>
            <a:pPr marL="0" lvl="0" indent="0" algn="l">
              <a:lnSpc>
                <a:spcPts val="3510"/>
              </a:lnSpc>
            </a:pPr>
            <a:r>
              <a:rPr lang="en-US" sz="2700">
                <a:solidFill>
                  <a:srgbClr val="2D3E70"/>
                </a:solidFill>
                <a:latin typeface="Banburi"/>
              </a:rPr>
              <a:t>Contribution The OOP course teaches about the principles of object-oriented design, including the use of classes, objects, encapsulation, inheritance, and polymorphism. Apply the concepts in designing program structures for mobile scale applications, making it easier to manage code</a:t>
            </a:r>
          </a:p>
        </p:txBody>
      </p:sp>
      <p:sp>
        <p:nvSpPr>
          <p:cNvPr id="23" name="TextBox 23"/>
          <p:cNvSpPr txBox="1"/>
          <p:nvPr/>
        </p:nvSpPr>
        <p:spPr>
          <a:xfrm>
            <a:off x="10002770" y="3746092"/>
            <a:ext cx="3344051" cy="1072515"/>
          </a:xfrm>
          <a:prstGeom prst="rect">
            <a:avLst/>
          </a:prstGeom>
        </p:spPr>
        <p:txBody>
          <a:bodyPr lIns="0" tIns="0" rIns="0" bIns="0" rtlCol="0" anchor="t">
            <a:spAutoFit/>
          </a:bodyPr>
          <a:lstStyle/>
          <a:p>
            <a:pPr algn="l">
              <a:lnSpc>
                <a:spcPts val="4290"/>
              </a:lnSpc>
            </a:pPr>
            <a:r>
              <a:rPr lang="en-US" sz="3300">
                <a:solidFill>
                  <a:srgbClr val="2D3E70"/>
                </a:solidFill>
                <a:latin typeface="Banburi Bold"/>
              </a:rPr>
              <a:t>Object Oriented Programming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7645635" y="1174549"/>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6562634" y="1949120"/>
            <a:ext cx="10696666" cy="900964"/>
          </a:xfrm>
          <a:prstGeom prst="rect">
            <a:avLst/>
          </a:prstGeom>
        </p:spPr>
        <p:txBody>
          <a:bodyPr lIns="0" tIns="0" rIns="0" bIns="0" rtlCol="0" anchor="t">
            <a:spAutoFit/>
          </a:bodyPr>
          <a:lstStyle/>
          <a:p>
            <a:pPr marL="0" lvl="0" indent="0" algn="r">
              <a:lnSpc>
                <a:spcPts val="6704"/>
              </a:lnSpc>
            </a:pPr>
            <a:r>
              <a:rPr lang="en-US" sz="5586" spc="111">
                <a:solidFill>
                  <a:srgbClr val="2D3E70"/>
                </a:solidFill>
                <a:latin typeface="Brasika"/>
              </a:rPr>
              <a:t>Contribution of PBL course</a:t>
            </a:r>
          </a:p>
        </p:txBody>
      </p:sp>
      <p:grpSp>
        <p:nvGrpSpPr>
          <p:cNvPr id="6" name="Group 6"/>
          <p:cNvGrpSpPr/>
          <p:nvPr/>
        </p:nvGrpSpPr>
        <p:grpSpPr>
          <a:xfrm>
            <a:off x="15746774" y="9264851"/>
            <a:ext cx="5387252" cy="590148"/>
            <a:chOff x="0" y="0"/>
            <a:chExt cx="1418865" cy="155430"/>
          </a:xfrm>
        </p:grpSpPr>
        <p:sp>
          <p:nvSpPr>
            <p:cNvPr id="7" name="Freeform 7"/>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8" name="TextBox 8"/>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9" name="Group 9"/>
          <p:cNvGrpSpPr/>
          <p:nvPr/>
        </p:nvGrpSpPr>
        <p:grpSpPr>
          <a:xfrm>
            <a:off x="15594374" y="9112451"/>
            <a:ext cx="5387252" cy="590148"/>
            <a:chOff x="0" y="0"/>
            <a:chExt cx="1418865" cy="155430"/>
          </a:xfrm>
        </p:grpSpPr>
        <p:sp>
          <p:nvSpPr>
            <p:cNvPr id="10" name="Freeform 10"/>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1" name="TextBox 11"/>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2" name="TextBox 12"/>
          <p:cNvSpPr txBox="1"/>
          <p:nvPr/>
        </p:nvSpPr>
        <p:spPr>
          <a:xfrm>
            <a:off x="15905695" y="9296400"/>
            <a:ext cx="2008858"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Halaman 06</a:t>
            </a:r>
          </a:p>
        </p:txBody>
      </p:sp>
      <p:sp>
        <p:nvSpPr>
          <p:cNvPr id="13" name="TextBox 13"/>
          <p:cNvSpPr txBox="1"/>
          <p:nvPr/>
        </p:nvSpPr>
        <p:spPr>
          <a:xfrm>
            <a:off x="2643830" y="5047206"/>
            <a:ext cx="5967353" cy="3061335"/>
          </a:xfrm>
          <a:prstGeom prst="rect">
            <a:avLst/>
          </a:prstGeom>
        </p:spPr>
        <p:txBody>
          <a:bodyPr lIns="0" tIns="0" rIns="0" bIns="0" rtlCol="0" anchor="t">
            <a:spAutoFit/>
          </a:bodyPr>
          <a:lstStyle/>
          <a:p>
            <a:pPr marL="0" lvl="0" indent="0" algn="l">
              <a:lnSpc>
                <a:spcPts val="3510"/>
              </a:lnSpc>
            </a:pPr>
            <a:r>
              <a:rPr lang="en-US" sz="2700">
                <a:solidFill>
                  <a:srgbClr val="2D3E70"/>
                </a:solidFill>
                <a:latin typeface="Banburi"/>
              </a:rPr>
              <a:t>This course teaches the skills needed to develop mobile apps using Dart programming language. In the context of a mobile scale app project, students will learn about the technologies used to develop responsive and easy-to-use mobile apps.</a:t>
            </a:r>
          </a:p>
        </p:txBody>
      </p:sp>
      <p:sp>
        <p:nvSpPr>
          <p:cNvPr id="14" name="AutoShape 14"/>
          <p:cNvSpPr/>
          <p:nvPr/>
        </p:nvSpPr>
        <p:spPr>
          <a:xfrm>
            <a:off x="2308507" y="3805843"/>
            <a:ext cx="0" cy="4973127"/>
          </a:xfrm>
          <a:prstGeom prst="line">
            <a:avLst/>
          </a:prstGeom>
          <a:ln w="47625" cap="flat">
            <a:solidFill>
              <a:srgbClr val="334989"/>
            </a:solidFill>
            <a:prstDash val="solid"/>
            <a:headEnd type="oval" w="lg" len="lg"/>
            <a:tailEnd type="none" w="sm" len="sm"/>
          </a:ln>
        </p:spPr>
      </p:sp>
      <p:sp>
        <p:nvSpPr>
          <p:cNvPr id="15" name="AutoShape 15"/>
          <p:cNvSpPr/>
          <p:nvPr/>
        </p:nvSpPr>
        <p:spPr>
          <a:xfrm>
            <a:off x="9667447" y="3805843"/>
            <a:ext cx="0" cy="4973127"/>
          </a:xfrm>
          <a:prstGeom prst="line">
            <a:avLst/>
          </a:prstGeom>
          <a:ln w="47625" cap="flat">
            <a:solidFill>
              <a:srgbClr val="334989"/>
            </a:solidFill>
            <a:prstDash val="solid"/>
            <a:headEnd type="oval" w="lg" len="lg"/>
            <a:tailEnd type="none" w="sm" len="sm"/>
          </a:ln>
        </p:spPr>
      </p:sp>
      <p:sp>
        <p:nvSpPr>
          <p:cNvPr id="16" name="Freeform 16"/>
          <p:cNvSpPr/>
          <p:nvPr/>
        </p:nvSpPr>
        <p:spPr>
          <a:xfrm>
            <a:off x="16571145" y="3805706"/>
            <a:ext cx="688155" cy="2293851"/>
          </a:xfrm>
          <a:custGeom>
            <a:avLst/>
            <a:gdLst/>
            <a:ahLst/>
            <a:cxnLst/>
            <a:rect l="l" t="t" r="r" b="b"/>
            <a:pathLst>
              <a:path w="688155" h="2293851">
                <a:moveTo>
                  <a:pt x="0" y="0"/>
                </a:moveTo>
                <a:lnTo>
                  <a:pt x="688155" y="0"/>
                </a:lnTo>
                <a:lnTo>
                  <a:pt x="688155" y="2293851"/>
                </a:lnTo>
                <a:lnTo>
                  <a:pt x="0" y="22938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9"/>
            <a:stretch>
              <a:fillRect/>
            </a:stretch>
          </a:blipFill>
        </p:spPr>
      </p:sp>
      <p:sp>
        <p:nvSpPr>
          <p:cNvPr id="18" name="Freeform 18"/>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0"/>
            <a:stretch>
              <a:fillRect/>
            </a:stretch>
          </a:blipFill>
        </p:spPr>
      </p:sp>
      <p:sp>
        <p:nvSpPr>
          <p:cNvPr id="19" name="TextBox 19"/>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0" name="TextBox 20"/>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sp>
        <p:nvSpPr>
          <p:cNvPr id="21" name="TextBox 21"/>
          <p:cNvSpPr txBox="1"/>
          <p:nvPr/>
        </p:nvSpPr>
        <p:spPr>
          <a:xfrm>
            <a:off x="2643830" y="3746092"/>
            <a:ext cx="3344051" cy="1072515"/>
          </a:xfrm>
          <a:prstGeom prst="rect">
            <a:avLst/>
          </a:prstGeom>
        </p:spPr>
        <p:txBody>
          <a:bodyPr lIns="0" tIns="0" rIns="0" bIns="0" rtlCol="0" anchor="t">
            <a:spAutoFit/>
          </a:bodyPr>
          <a:lstStyle/>
          <a:p>
            <a:pPr algn="l">
              <a:lnSpc>
                <a:spcPts val="4290"/>
              </a:lnSpc>
            </a:pPr>
            <a:r>
              <a:rPr lang="en-US" sz="3300">
                <a:solidFill>
                  <a:srgbClr val="2D3E70"/>
                </a:solidFill>
                <a:latin typeface="Banburi Bold"/>
              </a:rPr>
              <a:t>Mobile Device Programming</a:t>
            </a:r>
          </a:p>
        </p:txBody>
      </p:sp>
      <p:sp>
        <p:nvSpPr>
          <p:cNvPr id="22" name="TextBox 22"/>
          <p:cNvSpPr txBox="1"/>
          <p:nvPr/>
        </p:nvSpPr>
        <p:spPr>
          <a:xfrm>
            <a:off x="10005585" y="5047206"/>
            <a:ext cx="6154456" cy="3061335"/>
          </a:xfrm>
          <a:prstGeom prst="rect">
            <a:avLst/>
          </a:prstGeom>
        </p:spPr>
        <p:txBody>
          <a:bodyPr lIns="0" tIns="0" rIns="0" bIns="0" rtlCol="0" anchor="t">
            <a:spAutoFit/>
          </a:bodyPr>
          <a:lstStyle/>
          <a:p>
            <a:pPr marL="0" lvl="0" indent="0" algn="l">
              <a:lnSpc>
                <a:spcPts val="3510"/>
              </a:lnSpc>
            </a:pPr>
            <a:r>
              <a:rPr lang="en-US" sz="2700">
                <a:solidFill>
                  <a:srgbClr val="2D3E70"/>
                </a:solidFill>
                <a:latin typeface="Banburi"/>
              </a:rPr>
              <a:t>The IoT Systems course makes it possible to understand the concepts and technologies of sensors and actuators used in mobile scale projects. They can learn about the types of sensors used to measure weight or mass, as well as how to connect these sensors to IoT platform.</a:t>
            </a:r>
          </a:p>
        </p:txBody>
      </p:sp>
      <p:sp>
        <p:nvSpPr>
          <p:cNvPr id="23" name="TextBox 23"/>
          <p:cNvSpPr txBox="1"/>
          <p:nvPr/>
        </p:nvSpPr>
        <p:spPr>
          <a:xfrm>
            <a:off x="10005585" y="3746092"/>
            <a:ext cx="4477526" cy="1072515"/>
          </a:xfrm>
          <a:prstGeom prst="rect">
            <a:avLst/>
          </a:prstGeom>
        </p:spPr>
        <p:txBody>
          <a:bodyPr lIns="0" tIns="0" rIns="0" bIns="0" rtlCol="0" anchor="t">
            <a:spAutoFit/>
          </a:bodyPr>
          <a:lstStyle/>
          <a:p>
            <a:pPr algn="l">
              <a:lnSpc>
                <a:spcPts val="4290"/>
              </a:lnSpc>
            </a:pPr>
            <a:r>
              <a:rPr lang="en-US" sz="3300">
                <a:solidFill>
                  <a:srgbClr val="2D3E70"/>
                </a:solidFill>
                <a:latin typeface="Banburi Bold"/>
              </a:rPr>
              <a:t>System IoT</a:t>
            </a:r>
          </a:p>
          <a:p>
            <a:pPr algn="l">
              <a:lnSpc>
                <a:spcPts val="4290"/>
              </a:lnSpc>
            </a:pPr>
            <a:r>
              <a:rPr lang="en-US" sz="3300">
                <a:solidFill>
                  <a:srgbClr val="2D3E70"/>
                </a:solidFill>
                <a:latin typeface="Banburi Bold"/>
              </a:rPr>
              <a:t>Multimedia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7645635" y="1174549"/>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6562634" y="1949120"/>
            <a:ext cx="10696666" cy="900964"/>
          </a:xfrm>
          <a:prstGeom prst="rect">
            <a:avLst/>
          </a:prstGeom>
        </p:spPr>
        <p:txBody>
          <a:bodyPr lIns="0" tIns="0" rIns="0" bIns="0" rtlCol="0" anchor="t">
            <a:spAutoFit/>
          </a:bodyPr>
          <a:lstStyle/>
          <a:p>
            <a:pPr marL="0" lvl="0" indent="0" algn="r">
              <a:lnSpc>
                <a:spcPts val="6704"/>
              </a:lnSpc>
            </a:pPr>
            <a:r>
              <a:rPr lang="en-US" sz="5586" spc="111">
                <a:solidFill>
                  <a:srgbClr val="2D3E70"/>
                </a:solidFill>
                <a:latin typeface="Brasika"/>
              </a:rPr>
              <a:t>Contribution of PBL course</a:t>
            </a:r>
          </a:p>
        </p:txBody>
      </p:sp>
      <p:grpSp>
        <p:nvGrpSpPr>
          <p:cNvPr id="6" name="Group 6"/>
          <p:cNvGrpSpPr/>
          <p:nvPr/>
        </p:nvGrpSpPr>
        <p:grpSpPr>
          <a:xfrm>
            <a:off x="15746774" y="9264851"/>
            <a:ext cx="5387252" cy="590148"/>
            <a:chOff x="0" y="0"/>
            <a:chExt cx="1418865" cy="155430"/>
          </a:xfrm>
        </p:grpSpPr>
        <p:sp>
          <p:nvSpPr>
            <p:cNvPr id="7" name="Freeform 7"/>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8" name="TextBox 8"/>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9" name="Group 9"/>
          <p:cNvGrpSpPr/>
          <p:nvPr/>
        </p:nvGrpSpPr>
        <p:grpSpPr>
          <a:xfrm>
            <a:off x="15594374" y="9112451"/>
            <a:ext cx="5387252" cy="590148"/>
            <a:chOff x="0" y="0"/>
            <a:chExt cx="1418865" cy="155430"/>
          </a:xfrm>
        </p:grpSpPr>
        <p:sp>
          <p:nvSpPr>
            <p:cNvPr id="10" name="Freeform 10"/>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1" name="TextBox 11"/>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2" name="TextBox 12"/>
          <p:cNvSpPr txBox="1"/>
          <p:nvPr/>
        </p:nvSpPr>
        <p:spPr>
          <a:xfrm>
            <a:off x="15905695" y="9296400"/>
            <a:ext cx="2008858"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Halaman 07</a:t>
            </a:r>
          </a:p>
        </p:txBody>
      </p:sp>
      <p:sp>
        <p:nvSpPr>
          <p:cNvPr id="13" name="TextBox 13"/>
          <p:cNvSpPr txBox="1"/>
          <p:nvPr/>
        </p:nvSpPr>
        <p:spPr>
          <a:xfrm>
            <a:off x="634699" y="4751656"/>
            <a:ext cx="5214223" cy="3499485"/>
          </a:xfrm>
          <a:prstGeom prst="rect">
            <a:avLst/>
          </a:prstGeom>
        </p:spPr>
        <p:txBody>
          <a:bodyPr lIns="0" tIns="0" rIns="0" bIns="0" rtlCol="0" anchor="t">
            <a:spAutoFit/>
          </a:bodyPr>
          <a:lstStyle/>
          <a:p>
            <a:pPr marL="0" lvl="0" indent="0" algn="l">
              <a:lnSpc>
                <a:spcPts val="3510"/>
              </a:lnSpc>
            </a:pPr>
            <a:r>
              <a:rPr lang="en-US" sz="2700">
                <a:solidFill>
                  <a:srgbClr val="2D3E70"/>
                </a:solidFill>
                <a:latin typeface="Banburi"/>
              </a:rPr>
              <a:t>The Statistics course helps students to understand and analyze data generated by mobile scale applications. They can use statistical methods to identify patterns and relevant insights from the weight measurement data collected by the app.</a:t>
            </a:r>
          </a:p>
        </p:txBody>
      </p:sp>
      <p:sp>
        <p:nvSpPr>
          <p:cNvPr id="14" name="TextBox 14"/>
          <p:cNvSpPr txBox="1"/>
          <p:nvPr/>
        </p:nvSpPr>
        <p:spPr>
          <a:xfrm>
            <a:off x="12383526" y="3450541"/>
            <a:ext cx="2812920" cy="1072515"/>
          </a:xfrm>
          <a:prstGeom prst="rect">
            <a:avLst/>
          </a:prstGeom>
        </p:spPr>
        <p:txBody>
          <a:bodyPr lIns="0" tIns="0" rIns="0" bIns="0" rtlCol="0" anchor="t">
            <a:spAutoFit/>
          </a:bodyPr>
          <a:lstStyle/>
          <a:p>
            <a:pPr algn="l">
              <a:lnSpc>
                <a:spcPts val="4290"/>
              </a:lnSpc>
            </a:pPr>
            <a:r>
              <a:rPr lang="en-US" sz="3300">
                <a:solidFill>
                  <a:srgbClr val="2D3E70"/>
                </a:solidFill>
                <a:latin typeface="Banburi Bold"/>
              </a:rPr>
              <a:t>Civic Education</a:t>
            </a:r>
          </a:p>
        </p:txBody>
      </p:sp>
      <p:sp>
        <p:nvSpPr>
          <p:cNvPr id="15" name="AutoShape 15"/>
          <p:cNvSpPr/>
          <p:nvPr/>
        </p:nvSpPr>
        <p:spPr>
          <a:xfrm>
            <a:off x="299375" y="3510292"/>
            <a:ext cx="0" cy="4973127"/>
          </a:xfrm>
          <a:prstGeom prst="line">
            <a:avLst/>
          </a:prstGeom>
          <a:ln w="47625" cap="flat">
            <a:solidFill>
              <a:srgbClr val="334989"/>
            </a:solidFill>
            <a:prstDash val="solid"/>
            <a:headEnd type="oval" w="lg" len="lg"/>
            <a:tailEnd type="none" w="sm" len="sm"/>
          </a:ln>
        </p:spPr>
      </p:sp>
      <p:sp>
        <p:nvSpPr>
          <p:cNvPr id="16" name="TextBox 16"/>
          <p:cNvSpPr txBox="1"/>
          <p:nvPr/>
        </p:nvSpPr>
        <p:spPr>
          <a:xfrm>
            <a:off x="6401371" y="4751656"/>
            <a:ext cx="5494593" cy="3499485"/>
          </a:xfrm>
          <a:prstGeom prst="rect">
            <a:avLst/>
          </a:prstGeom>
        </p:spPr>
        <p:txBody>
          <a:bodyPr lIns="0" tIns="0" rIns="0" bIns="0" rtlCol="0" anchor="t">
            <a:spAutoFit/>
          </a:bodyPr>
          <a:lstStyle/>
          <a:p>
            <a:pPr marL="0" lvl="0" indent="0" algn="l">
              <a:lnSpc>
                <a:spcPts val="3510"/>
              </a:lnSpc>
            </a:pPr>
            <a:r>
              <a:rPr lang="en-US" sz="2700">
                <a:solidFill>
                  <a:srgbClr val="2D3E70"/>
                </a:solidFill>
                <a:latin typeface="Banburi"/>
              </a:rPr>
              <a:t>This course can help students in public speaking. Students will learn how to organize and deliver project presentations effectively, including explaining the concepts, features, and benefits of the mobile scale application project smoothly and convincingly.</a:t>
            </a:r>
          </a:p>
        </p:txBody>
      </p:sp>
      <p:sp>
        <p:nvSpPr>
          <p:cNvPr id="17" name="TextBox 17"/>
          <p:cNvSpPr txBox="1"/>
          <p:nvPr/>
        </p:nvSpPr>
        <p:spPr>
          <a:xfrm>
            <a:off x="6401371" y="3450541"/>
            <a:ext cx="2696923" cy="1072515"/>
          </a:xfrm>
          <a:prstGeom prst="rect">
            <a:avLst/>
          </a:prstGeom>
        </p:spPr>
        <p:txBody>
          <a:bodyPr lIns="0" tIns="0" rIns="0" bIns="0" rtlCol="0" anchor="t">
            <a:spAutoFit/>
          </a:bodyPr>
          <a:lstStyle/>
          <a:p>
            <a:pPr algn="l">
              <a:lnSpc>
                <a:spcPts val="4290"/>
              </a:lnSpc>
            </a:pPr>
            <a:r>
              <a:rPr lang="en-US" sz="3300">
                <a:solidFill>
                  <a:srgbClr val="2D3E70"/>
                </a:solidFill>
                <a:latin typeface="Banburi Bold"/>
              </a:rPr>
              <a:t>General English</a:t>
            </a:r>
          </a:p>
        </p:txBody>
      </p:sp>
      <p:sp>
        <p:nvSpPr>
          <p:cNvPr id="18" name="AutoShape 18"/>
          <p:cNvSpPr/>
          <p:nvPr/>
        </p:nvSpPr>
        <p:spPr>
          <a:xfrm>
            <a:off x="6063234" y="3479116"/>
            <a:ext cx="0" cy="4973127"/>
          </a:xfrm>
          <a:prstGeom prst="line">
            <a:avLst/>
          </a:prstGeom>
          <a:ln w="47625" cap="flat">
            <a:solidFill>
              <a:srgbClr val="334989"/>
            </a:solidFill>
            <a:prstDash val="solid"/>
            <a:headEnd type="oval" w="lg" len="lg"/>
            <a:tailEnd type="none" w="sm" len="sm"/>
          </a:ln>
        </p:spPr>
      </p:sp>
      <p:sp>
        <p:nvSpPr>
          <p:cNvPr id="19" name="Freeform 19"/>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7"/>
            <a:stretch>
              <a:fillRect/>
            </a:stretch>
          </a:blipFill>
        </p:spPr>
      </p:sp>
      <p:sp>
        <p:nvSpPr>
          <p:cNvPr id="20" name="Freeform 20"/>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8"/>
            <a:stretch>
              <a:fillRect/>
            </a:stretch>
          </a:blipFill>
        </p:spPr>
      </p:sp>
      <p:sp>
        <p:nvSpPr>
          <p:cNvPr id="21" name="TextBox 21"/>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2" name="TextBox 22"/>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sp>
        <p:nvSpPr>
          <p:cNvPr id="23" name="TextBox 23"/>
          <p:cNvSpPr txBox="1"/>
          <p:nvPr/>
        </p:nvSpPr>
        <p:spPr>
          <a:xfrm>
            <a:off x="12380454" y="4751656"/>
            <a:ext cx="5631983" cy="3499485"/>
          </a:xfrm>
          <a:prstGeom prst="rect">
            <a:avLst/>
          </a:prstGeom>
        </p:spPr>
        <p:txBody>
          <a:bodyPr lIns="0" tIns="0" rIns="0" bIns="0" rtlCol="0" anchor="t">
            <a:spAutoFit/>
          </a:bodyPr>
          <a:lstStyle/>
          <a:p>
            <a:pPr marL="0" lvl="0" indent="0" algn="l">
              <a:lnSpc>
                <a:spcPts val="3510"/>
              </a:lnSpc>
            </a:pPr>
            <a:r>
              <a:rPr lang="en-US" sz="2700">
                <a:solidFill>
                  <a:srgbClr val="2D3E70"/>
                </a:solidFill>
                <a:latin typeface="Banburi"/>
              </a:rPr>
              <a:t>This course will discuss the ethical use of technology and social responsibility in app development. In a mobile scale application project, we will learn about the importance of developing applications with ethical principles in mind, including user privacy and data security.</a:t>
            </a:r>
          </a:p>
        </p:txBody>
      </p:sp>
      <p:sp>
        <p:nvSpPr>
          <p:cNvPr id="24" name="TextBox 24"/>
          <p:cNvSpPr txBox="1"/>
          <p:nvPr/>
        </p:nvSpPr>
        <p:spPr>
          <a:xfrm>
            <a:off x="651735" y="3993466"/>
            <a:ext cx="2696923" cy="529590"/>
          </a:xfrm>
          <a:prstGeom prst="rect">
            <a:avLst/>
          </a:prstGeom>
        </p:spPr>
        <p:txBody>
          <a:bodyPr lIns="0" tIns="0" rIns="0" bIns="0" rtlCol="0" anchor="t">
            <a:spAutoFit/>
          </a:bodyPr>
          <a:lstStyle/>
          <a:p>
            <a:pPr algn="l">
              <a:lnSpc>
                <a:spcPts val="4290"/>
              </a:lnSpc>
            </a:pPr>
            <a:r>
              <a:rPr lang="en-US" sz="3300">
                <a:solidFill>
                  <a:srgbClr val="2D3E70"/>
                </a:solidFill>
                <a:latin typeface="Banburi Bold"/>
              </a:rPr>
              <a:t>Statistic</a:t>
            </a:r>
          </a:p>
        </p:txBody>
      </p:sp>
      <p:sp>
        <p:nvSpPr>
          <p:cNvPr id="25" name="AutoShape 25"/>
          <p:cNvSpPr/>
          <p:nvPr/>
        </p:nvSpPr>
        <p:spPr>
          <a:xfrm>
            <a:off x="12042316" y="3510292"/>
            <a:ext cx="0" cy="4973127"/>
          </a:xfrm>
          <a:prstGeom prst="line">
            <a:avLst/>
          </a:prstGeom>
          <a:ln w="47625" cap="flat">
            <a:solidFill>
              <a:srgbClr val="334989"/>
            </a:solidFill>
            <a:prstDash val="solid"/>
            <a:headEnd type="oval" w="lg" len="lg"/>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a:off x="15905695" y="3665874"/>
            <a:ext cx="1586057" cy="838628"/>
          </a:xfrm>
          <a:custGeom>
            <a:avLst/>
            <a:gdLst/>
            <a:ahLst/>
            <a:cxnLst/>
            <a:rect l="l" t="t" r="r" b="b"/>
            <a:pathLst>
              <a:path w="1586057" h="838628">
                <a:moveTo>
                  <a:pt x="0" y="0"/>
                </a:moveTo>
                <a:lnTo>
                  <a:pt x="1586056" y="0"/>
                </a:lnTo>
                <a:lnTo>
                  <a:pt x="1586056" y="838627"/>
                </a:lnTo>
                <a:lnTo>
                  <a:pt x="0" y="83862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1872125" y="1600204"/>
            <a:ext cx="492788" cy="492788"/>
          </a:xfrm>
          <a:custGeom>
            <a:avLst/>
            <a:gdLst/>
            <a:ahLst/>
            <a:cxnLst/>
            <a:rect l="l" t="t" r="r" b="b"/>
            <a:pathLst>
              <a:path w="492788" h="492788">
                <a:moveTo>
                  <a:pt x="0" y="0"/>
                </a:moveTo>
                <a:lnTo>
                  <a:pt x="492788" y="0"/>
                </a:lnTo>
                <a:lnTo>
                  <a:pt x="492788" y="492788"/>
                </a:lnTo>
                <a:lnTo>
                  <a:pt x="0" y="49278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028700" y="5526196"/>
            <a:ext cx="688155" cy="2293851"/>
          </a:xfrm>
          <a:custGeom>
            <a:avLst/>
            <a:gdLst/>
            <a:ahLst/>
            <a:cxnLst/>
            <a:rect l="l" t="t" r="r" b="b"/>
            <a:pathLst>
              <a:path w="688155" h="2293851">
                <a:moveTo>
                  <a:pt x="0" y="0"/>
                </a:moveTo>
                <a:lnTo>
                  <a:pt x="688155" y="0"/>
                </a:lnTo>
                <a:lnTo>
                  <a:pt x="688155" y="2293851"/>
                </a:lnTo>
                <a:lnTo>
                  <a:pt x="0" y="22938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8138423" y="8847231"/>
            <a:ext cx="427267" cy="411069"/>
          </a:xfrm>
          <a:custGeom>
            <a:avLst/>
            <a:gdLst/>
            <a:ahLst/>
            <a:cxnLst/>
            <a:rect l="l" t="t" r="r" b="b"/>
            <a:pathLst>
              <a:path w="427267" h="411069">
                <a:moveTo>
                  <a:pt x="0" y="0"/>
                </a:moveTo>
                <a:lnTo>
                  <a:pt x="427268" y="0"/>
                </a:lnTo>
                <a:lnTo>
                  <a:pt x="427268" y="411069"/>
                </a:lnTo>
                <a:lnTo>
                  <a:pt x="0" y="411069"/>
                </a:lnTo>
                <a:lnTo>
                  <a:pt x="0" y="0"/>
                </a:lnTo>
                <a:close/>
              </a:path>
            </a:pathLst>
          </a:custGeom>
          <a:blipFill>
            <a:blip r:embed="rId11">
              <a:extLst>
                <a:ext uri="{96DAC541-7B7A-43D3-8B79-37D633B846F1}">
                  <asvg:svgBlip xmlns:asvg="http://schemas.microsoft.com/office/drawing/2016/SVG/main" r:embed="rId12"/>
                </a:ext>
              </a:extLst>
            </a:blip>
            <a:stretch>
              <a:fillRect r="-234639"/>
            </a:stretch>
          </a:blipFill>
        </p:spPr>
      </p:sp>
      <p:sp>
        <p:nvSpPr>
          <p:cNvPr id="8" name="TextBox 8"/>
          <p:cNvSpPr txBox="1"/>
          <p:nvPr/>
        </p:nvSpPr>
        <p:spPr>
          <a:xfrm>
            <a:off x="10149577" y="2141874"/>
            <a:ext cx="7109723" cy="923925"/>
          </a:xfrm>
          <a:prstGeom prst="rect">
            <a:avLst/>
          </a:prstGeom>
        </p:spPr>
        <p:txBody>
          <a:bodyPr lIns="0" tIns="0" rIns="0" bIns="0" rtlCol="0" anchor="t">
            <a:spAutoFit/>
          </a:bodyPr>
          <a:lstStyle/>
          <a:p>
            <a:pPr marL="0" lvl="0" indent="0" algn="r">
              <a:lnSpc>
                <a:spcPts val="6299"/>
              </a:lnSpc>
              <a:spcBef>
                <a:spcPct val="0"/>
              </a:spcBef>
            </a:pPr>
            <a:r>
              <a:rPr lang="en-US" sz="6999" spc="139">
                <a:solidFill>
                  <a:srgbClr val="2D3E70"/>
                </a:solidFill>
                <a:latin typeface="Brasika"/>
              </a:rPr>
              <a:t>Project Reach</a:t>
            </a:r>
          </a:p>
        </p:txBody>
      </p:sp>
      <p:sp>
        <p:nvSpPr>
          <p:cNvPr id="9" name="Freeform 9"/>
          <p:cNvSpPr/>
          <p:nvPr/>
        </p:nvSpPr>
        <p:spPr>
          <a:xfrm rot="599813">
            <a:off x="11247990" y="6477022"/>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grpSp>
        <p:nvGrpSpPr>
          <p:cNvPr id="10" name="Group 10"/>
          <p:cNvGrpSpPr/>
          <p:nvPr/>
        </p:nvGrpSpPr>
        <p:grpSpPr>
          <a:xfrm>
            <a:off x="15746774" y="9264851"/>
            <a:ext cx="5387252" cy="590148"/>
            <a:chOff x="0" y="0"/>
            <a:chExt cx="1418865" cy="155430"/>
          </a:xfrm>
        </p:grpSpPr>
        <p:sp>
          <p:nvSpPr>
            <p:cNvPr id="11" name="Freeform 11"/>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12" name="TextBox 12"/>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3" name="Group 13"/>
          <p:cNvGrpSpPr/>
          <p:nvPr/>
        </p:nvGrpSpPr>
        <p:grpSpPr>
          <a:xfrm>
            <a:off x="15594374" y="9112451"/>
            <a:ext cx="5387252" cy="590148"/>
            <a:chOff x="0" y="0"/>
            <a:chExt cx="1418865" cy="155430"/>
          </a:xfrm>
        </p:grpSpPr>
        <p:sp>
          <p:nvSpPr>
            <p:cNvPr id="14" name="Freeform 14"/>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5" name="TextBox 15"/>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6" name="TextBox 16"/>
          <p:cNvSpPr txBox="1"/>
          <p:nvPr/>
        </p:nvSpPr>
        <p:spPr>
          <a:xfrm>
            <a:off x="15905695" y="9296400"/>
            <a:ext cx="2008858"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Halaman 08</a:t>
            </a:r>
          </a:p>
        </p:txBody>
      </p:sp>
      <p:grpSp>
        <p:nvGrpSpPr>
          <p:cNvPr id="17" name="Group 17"/>
          <p:cNvGrpSpPr/>
          <p:nvPr/>
        </p:nvGrpSpPr>
        <p:grpSpPr>
          <a:xfrm>
            <a:off x="3064467" y="4474691"/>
            <a:ext cx="5743114" cy="590148"/>
            <a:chOff x="0" y="0"/>
            <a:chExt cx="1512590" cy="155430"/>
          </a:xfrm>
        </p:grpSpPr>
        <p:sp>
          <p:nvSpPr>
            <p:cNvPr id="18" name="Freeform 18"/>
            <p:cNvSpPr/>
            <p:nvPr/>
          </p:nvSpPr>
          <p:spPr>
            <a:xfrm>
              <a:off x="0" y="0"/>
              <a:ext cx="1512590" cy="155430"/>
            </a:xfrm>
            <a:custGeom>
              <a:avLst/>
              <a:gdLst/>
              <a:ahLst/>
              <a:cxnLst/>
              <a:rect l="l" t="t" r="r" b="b"/>
              <a:pathLst>
                <a:path w="1512590" h="155430">
                  <a:moveTo>
                    <a:pt x="68750" y="0"/>
                  </a:moveTo>
                  <a:lnTo>
                    <a:pt x="1443840" y="0"/>
                  </a:lnTo>
                  <a:cubicBezTo>
                    <a:pt x="1462074" y="0"/>
                    <a:pt x="1479560" y="7243"/>
                    <a:pt x="1492453" y="20136"/>
                  </a:cubicBezTo>
                  <a:cubicBezTo>
                    <a:pt x="1505346" y="33029"/>
                    <a:pt x="1512590" y="50516"/>
                    <a:pt x="1512590" y="68750"/>
                  </a:cubicBezTo>
                  <a:lnTo>
                    <a:pt x="1512590" y="86680"/>
                  </a:lnTo>
                  <a:cubicBezTo>
                    <a:pt x="1512590" y="124650"/>
                    <a:pt x="1481809" y="155430"/>
                    <a:pt x="1443840" y="155430"/>
                  </a:cubicBezTo>
                  <a:lnTo>
                    <a:pt x="68750" y="155430"/>
                  </a:lnTo>
                  <a:cubicBezTo>
                    <a:pt x="50516" y="155430"/>
                    <a:pt x="33029" y="148187"/>
                    <a:pt x="20136" y="135294"/>
                  </a:cubicBezTo>
                  <a:cubicBezTo>
                    <a:pt x="7243" y="122400"/>
                    <a:pt x="0" y="104914"/>
                    <a:pt x="0" y="86680"/>
                  </a:cubicBezTo>
                  <a:lnTo>
                    <a:pt x="0" y="68750"/>
                  </a:lnTo>
                  <a:cubicBezTo>
                    <a:pt x="0" y="50516"/>
                    <a:pt x="7243" y="33029"/>
                    <a:pt x="20136" y="20136"/>
                  </a:cubicBezTo>
                  <a:cubicBezTo>
                    <a:pt x="33029" y="7243"/>
                    <a:pt x="50516" y="0"/>
                    <a:pt x="68750" y="0"/>
                  </a:cubicBezTo>
                  <a:close/>
                </a:path>
              </a:pathLst>
            </a:custGeom>
            <a:solidFill>
              <a:srgbClr val="334989"/>
            </a:solidFill>
          </p:spPr>
        </p:sp>
        <p:sp>
          <p:nvSpPr>
            <p:cNvPr id="19" name="TextBox 19"/>
            <p:cNvSpPr txBox="1"/>
            <p:nvPr/>
          </p:nvSpPr>
          <p:spPr>
            <a:xfrm>
              <a:off x="0" y="38100"/>
              <a:ext cx="1512590" cy="117330"/>
            </a:xfrm>
            <a:prstGeom prst="rect">
              <a:avLst/>
            </a:prstGeom>
          </p:spPr>
          <p:txBody>
            <a:bodyPr lIns="50800" tIns="50800" rIns="50800" bIns="50800" rtlCol="0" anchor="ctr"/>
            <a:lstStyle/>
            <a:p>
              <a:pPr algn="ctr">
                <a:lnSpc>
                  <a:spcPts val="2500"/>
                </a:lnSpc>
              </a:pPr>
              <a:endParaRPr/>
            </a:p>
          </p:txBody>
        </p:sp>
      </p:grpSp>
      <p:sp>
        <p:nvSpPr>
          <p:cNvPr id="20" name="TextBox 20"/>
          <p:cNvSpPr txBox="1"/>
          <p:nvPr/>
        </p:nvSpPr>
        <p:spPr>
          <a:xfrm>
            <a:off x="3365063" y="4539841"/>
            <a:ext cx="3870488" cy="455295"/>
          </a:xfrm>
          <a:prstGeom prst="rect">
            <a:avLst/>
          </a:prstGeom>
        </p:spPr>
        <p:txBody>
          <a:bodyPr lIns="0" tIns="0" rIns="0" bIns="0" rtlCol="0" anchor="t">
            <a:spAutoFit/>
          </a:bodyPr>
          <a:lstStyle/>
          <a:p>
            <a:pPr algn="l">
              <a:lnSpc>
                <a:spcPts val="3780"/>
              </a:lnSpc>
            </a:pPr>
            <a:r>
              <a:rPr lang="en-US" sz="2700">
                <a:solidFill>
                  <a:srgbClr val="FFFFFF"/>
                </a:solidFill>
                <a:latin typeface="Banburi"/>
              </a:rPr>
              <a:t>01. PROJECT REPORT</a:t>
            </a:r>
          </a:p>
        </p:txBody>
      </p:sp>
      <p:grpSp>
        <p:nvGrpSpPr>
          <p:cNvPr id="21" name="Group 21"/>
          <p:cNvGrpSpPr/>
          <p:nvPr/>
        </p:nvGrpSpPr>
        <p:grpSpPr>
          <a:xfrm>
            <a:off x="3064467" y="5265858"/>
            <a:ext cx="5743114" cy="590148"/>
            <a:chOff x="0" y="0"/>
            <a:chExt cx="1512590" cy="155430"/>
          </a:xfrm>
        </p:grpSpPr>
        <p:sp>
          <p:nvSpPr>
            <p:cNvPr id="22" name="Freeform 22"/>
            <p:cNvSpPr/>
            <p:nvPr/>
          </p:nvSpPr>
          <p:spPr>
            <a:xfrm>
              <a:off x="0" y="0"/>
              <a:ext cx="1512590" cy="155430"/>
            </a:xfrm>
            <a:custGeom>
              <a:avLst/>
              <a:gdLst/>
              <a:ahLst/>
              <a:cxnLst/>
              <a:rect l="l" t="t" r="r" b="b"/>
              <a:pathLst>
                <a:path w="1512590" h="155430">
                  <a:moveTo>
                    <a:pt x="68750" y="0"/>
                  </a:moveTo>
                  <a:lnTo>
                    <a:pt x="1443840" y="0"/>
                  </a:lnTo>
                  <a:cubicBezTo>
                    <a:pt x="1462074" y="0"/>
                    <a:pt x="1479560" y="7243"/>
                    <a:pt x="1492453" y="20136"/>
                  </a:cubicBezTo>
                  <a:cubicBezTo>
                    <a:pt x="1505346" y="33029"/>
                    <a:pt x="1512590" y="50516"/>
                    <a:pt x="1512590" y="68750"/>
                  </a:cubicBezTo>
                  <a:lnTo>
                    <a:pt x="1512590" y="86680"/>
                  </a:lnTo>
                  <a:cubicBezTo>
                    <a:pt x="1512590" y="124650"/>
                    <a:pt x="1481809" y="155430"/>
                    <a:pt x="1443840" y="155430"/>
                  </a:cubicBezTo>
                  <a:lnTo>
                    <a:pt x="68750" y="155430"/>
                  </a:lnTo>
                  <a:cubicBezTo>
                    <a:pt x="50516" y="155430"/>
                    <a:pt x="33029" y="148187"/>
                    <a:pt x="20136" y="135294"/>
                  </a:cubicBezTo>
                  <a:cubicBezTo>
                    <a:pt x="7243" y="122400"/>
                    <a:pt x="0" y="104914"/>
                    <a:pt x="0" y="86680"/>
                  </a:cubicBezTo>
                  <a:lnTo>
                    <a:pt x="0" y="68750"/>
                  </a:lnTo>
                  <a:cubicBezTo>
                    <a:pt x="0" y="50516"/>
                    <a:pt x="7243" y="33029"/>
                    <a:pt x="20136" y="20136"/>
                  </a:cubicBezTo>
                  <a:cubicBezTo>
                    <a:pt x="33029" y="7243"/>
                    <a:pt x="50516" y="0"/>
                    <a:pt x="68750" y="0"/>
                  </a:cubicBezTo>
                  <a:close/>
                </a:path>
              </a:pathLst>
            </a:custGeom>
            <a:solidFill>
              <a:srgbClr val="334989"/>
            </a:solidFill>
          </p:spPr>
        </p:sp>
        <p:sp>
          <p:nvSpPr>
            <p:cNvPr id="23" name="TextBox 23"/>
            <p:cNvSpPr txBox="1"/>
            <p:nvPr/>
          </p:nvSpPr>
          <p:spPr>
            <a:xfrm>
              <a:off x="0" y="38100"/>
              <a:ext cx="1512590" cy="117330"/>
            </a:xfrm>
            <a:prstGeom prst="rect">
              <a:avLst/>
            </a:prstGeom>
          </p:spPr>
          <p:txBody>
            <a:bodyPr lIns="50800" tIns="50800" rIns="50800" bIns="50800" rtlCol="0" anchor="ctr"/>
            <a:lstStyle/>
            <a:p>
              <a:pPr algn="ctr">
                <a:lnSpc>
                  <a:spcPts val="2500"/>
                </a:lnSpc>
              </a:pPr>
              <a:endParaRPr/>
            </a:p>
          </p:txBody>
        </p:sp>
      </p:grpSp>
      <p:sp>
        <p:nvSpPr>
          <p:cNvPr id="24" name="TextBox 24"/>
          <p:cNvSpPr txBox="1"/>
          <p:nvPr/>
        </p:nvSpPr>
        <p:spPr>
          <a:xfrm>
            <a:off x="3384919" y="5331007"/>
            <a:ext cx="5422662" cy="455295"/>
          </a:xfrm>
          <a:prstGeom prst="rect">
            <a:avLst/>
          </a:prstGeom>
        </p:spPr>
        <p:txBody>
          <a:bodyPr lIns="0" tIns="0" rIns="0" bIns="0" rtlCol="0" anchor="t">
            <a:spAutoFit/>
          </a:bodyPr>
          <a:lstStyle/>
          <a:p>
            <a:pPr algn="l">
              <a:lnSpc>
                <a:spcPts val="3780"/>
              </a:lnSpc>
            </a:pPr>
            <a:r>
              <a:rPr lang="en-US" sz="2700">
                <a:solidFill>
                  <a:srgbClr val="FFFFFF"/>
                </a:solidFill>
                <a:latin typeface="Banburi"/>
              </a:rPr>
              <a:t>02. MOBILE BASED APPLICATION</a:t>
            </a:r>
          </a:p>
        </p:txBody>
      </p:sp>
      <p:grpSp>
        <p:nvGrpSpPr>
          <p:cNvPr id="25" name="Group 25"/>
          <p:cNvGrpSpPr/>
          <p:nvPr/>
        </p:nvGrpSpPr>
        <p:grpSpPr>
          <a:xfrm>
            <a:off x="3064467" y="6057024"/>
            <a:ext cx="5743114" cy="590148"/>
            <a:chOff x="0" y="0"/>
            <a:chExt cx="1512590" cy="155430"/>
          </a:xfrm>
        </p:grpSpPr>
        <p:sp>
          <p:nvSpPr>
            <p:cNvPr id="26" name="Freeform 26"/>
            <p:cNvSpPr/>
            <p:nvPr/>
          </p:nvSpPr>
          <p:spPr>
            <a:xfrm>
              <a:off x="0" y="0"/>
              <a:ext cx="1512590" cy="155430"/>
            </a:xfrm>
            <a:custGeom>
              <a:avLst/>
              <a:gdLst/>
              <a:ahLst/>
              <a:cxnLst/>
              <a:rect l="l" t="t" r="r" b="b"/>
              <a:pathLst>
                <a:path w="1512590" h="155430">
                  <a:moveTo>
                    <a:pt x="68750" y="0"/>
                  </a:moveTo>
                  <a:lnTo>
                    <a:pt x="1443840" y="0"/>
                  </a:lnTo>
                  <a:cubicBezTo>
                    <a:pt x="1462074" y="0"/>
                    <a:pt x="1479560" y="7243"/>
                    <a:pt x="1492453" y="20136"/>
                  </a:cubicBezTo>
                  <a:cubicBezTo>
                    <a:pt x="1505346" y="33029"/>
                    <a:pt x="1512590" y="50516"/>
                    <a:pt x="1512590" y="68750"/>
                  </a:cubicBezTo>
                  <a:lnTo>
                    <a:pt x="1512590" y="86680"/>
                  </a:lnTo>
                  <a:cubicBezTo>
                    <a:pt x="1512590" y="124650"/>
                    <a:pt x="1481809" y="155430"/>
                    <a:pt x="1443840" y="155430"/>
                  </a:cubicBezTo>
                  <a:lnTo>
                    <a:pt x="68750" y="155430"/>
                  </a:lnTo>
                  <a:cubicBezTo>
                    <a:pt x="50516" y="155430"/>
                    <a:pt x="33029" y="148187"/>
                    <a:pt x="20136" y="135294"/>
                  </a:cubicBezTo>
                  <a:cubicBezTo>
                    <a:pt x="7243" y="122400"/>
                    <a:pt x="0" y="104914"/>
                    <a:pt x="0" y="86680"/>
                  </a:cubicBezTo>
                  <a:lnTo>
                    <a:pt x="0" y="68750"/>
                  </a:lnTo>
                  <a:cubicBezTo>
                    <a:pt x="0" y="50516"/>
                    <a:pt x="7243" y="33029"/>
                    <a:pt x="20136" y="20136"/>
                  </a:cubicBezTo>
                  <a:cubicBezTo>
                    <a:pt x="33029" y="7243"/>
                    <a:pt x="50516" y="0"/>
                    <a:pt x="68750" y="0"/>
                  </a:cubicBezTo>
                  <a:close/>
                </a:path>
              </a:pathLst>
            </a:custGeom>
            <a:solidFill>
              <a:srgbClr val="334989"/>
            </a:solidFill>
          </p:spPr>
        </p:sp>
        <p:sp>
          <p:nvSpPr>
            <p:cNvPr id="27" name="TextBox 27"/>
            <p:cNvSpPr txBox="1"/>
            <p:nvPr/>
          </p:nvSpPr>
          <p:spPr>
            <a:xfrm>
              <a:off x="0" y="38100"/>
              <a:ext cx="1512590" cy="117330"/>
            </a:xfrm>
            <a:prstGeom prst="rect">
              <a:avLst/>
            </a:prstGeom>
          </p:spPr>
          <p:txBody>
            <a:bodyPr lIns="50800" tIns="50800" rIns="50800" bIns="50800" rtlCol="0" anchor="ctr"/>
            <a:lstStyle/>
            <a:p>
              <a:pPr algn="ctr">
                <a:lnSpc>
                  <a:spcPts val="2500"/>
                </a:lnSpc>
              </a:pPr>
              <a:endParaRPr/>
            </a:p>
          </p:txBody>
        </p:sp>
      </p:grpSp>
      <p:sp>
        <p:nvSpPr>
          <p:cNvPr id="28" name="TextBox 28"/>
          <p:cNvSpPr txBox="1"/>
          <p:nvPr/>
        </p:nvSpPr>
        <p:spPr>
          <a:xfrm>
            <a:off x="3384919" y="6122174"/>
            <a:ext cx="5422662" cy="487313"/>
          </a:xfrm>
          <a:prstGeom prst="rect">
            <a:avLst/>
          </a:prstGeom>
        </p:spPr>
        <p:txBody>
          <a:bodyPr lIns="0" tIns="0" rIns="0" bIns="0" rtlCol="0" anchor="t">
            <a:spAutoFit/>
          </a:bodyPr>
          <a:lstStyle/>
          <a:p>
            <a:pPr algn="l">
              <a:lnSpc>
                <a:spcPts val="3780"/>
              </a:lnSpc>
            </a:pPr>
            <a:r>
              <a:rPr lang="en-US" sz="2700" dirty="0">
                <a:solidFill>
                  <a:srgbClr val="FFFFFF"/>
                </a:solidFill>
                <a:latin typeface="Banburi"/>
              </a:rPr>
              <a:t>03. IOT HARDWARE</a:t>
            </a:r>
          </a:p>
        </p:txBody>
      </p:sp>
      <p:grpSp>
        <p:nvGrpSpPr>
          <p:cNvPr id="29" name="Group 29"/>
          <p:cNvGrpSpPr/>
          <p:nvPr/>
        </p:nvGrpSpPr>
        <p:grpSpPr>
          <a:xfrm>
            <a:off x="3064467" y="6848191"/>
            <a:ext cx="5743114" cy="590148"/>
            <a:chOff x="0" y="0"/>
            <a:chExt cx="1512590" cy="155430"/>
          </a:xfrm>
        </p:grpSpPr>
        <p:sp>
          <p:nvSpPr>
            <p:cNvPr id="30" name="Freeform 30"/>
            <p:cNvSpPr/>
            <p:nvPr/>
          </p:nvSpPr>
          <p:spPr>
            <a:xfrm>
              <a:off x="0" y="0"/>
              <a:ext cx="1512590" cy="155430"/>
            </a:xfrm>
            <a:custGeom>
              <a:avLst/>
              <a:gdLst/>
              <a:ahLst/>
              <a:cxnLst/>
              <a:rect l="l" t="t" r="r" b="b"/>
              <a:pathLst>
                <a:path w="1512590" h="155430">
                  <a:moveTo>
                    <a:pt x="68750" y="0"/>
                  </a:moveTo>
                  <a:lnTo>
                    <a:pt x="1443840" y="0"/>
                  </a:lnTo>
                  <a:cubicBezTo>
                    <a:pt x="1462074" y="0"/>
                    <a:pt x="1479560" y="7243"/>
                    <a:pt x="1492453" y="20136"/>
                  </a:cubicBezTo>
                  <a:cubicBezTo>
                    <a:pt x="1505346" y="33029"/>
                    <a:pt x="1512590" y="50516"/>
                    <a:pt x="1512590" y="68750"/>
                  </a:cubicBezTo>
                  <a:lnTo>
                    <a:pt x="1512590" y="86680"/>
                  </a:lnTo>
                  <a:cubicBezTo>
                    <a:pt x="1512590" y="124650"/>
                    <a:pt x="1481809" y="155430"/>
                    <a:pt x="1443840" y="155430"/>
                  </a:cubicBezTo>
                  <a:lnTo>
                    <a:pt x="68750" y="155430"/>
                  </a:lnTo>
                  <a:cubicBezTo>
                    <a:pt x="50516" y="155430"/>
                    <a:pt x="33029" y="148187"/>
                    <a:pt x="20136" y="135294"/>
                  </a:cubicBezTo>
                  <a:cubicBezTo>
                    <a:pt x="7243" y="122400"/>
                    <a:pt x="0" y="104914"/>
                    <a:pt x="0" y="86680"/>
                  </a:cubicBezTo>
                  <a:lnTo>
                    <a:pt x="0" y="68750"/>
                  </a:lnTo>
                  <a:cubicBezTo>
                    <a:pt x="0" y="50516"/>
                    <a:pt x="7243" y="33029"/>
                    <a:pt x="20136" y="20136"/>
                  </a:cubicBezTo>
                  <a:cubicBezTo>
                    <a:pt x="33029" y="7243"/>
                    <a:pt x="50516" y="0"/>
                    <a:pt x="68750" y="0"/>
                  </a:cubicBezTo>
                  <a:close/>
                </a:path>
              </a:pathLst>
            </a:custGeom>
            <a:solidFill>
              <a:srgbClr val="334989"/>
            </a:solidFill>
          </p:spPr>
          <p:txBody>
            <a:bodyPr/>
            <a:lstStyle/>
            <a:p>
              <a:endParaRPr lang="en-ID"/>
            </a:p>
          </p:txBody>
        </p:sp>
        <p:sp>
          <p:nvSpPr>
            <p:cNvPr id="31" name="TextBox 31"/>
            <p:cNvSpPr txBox="1"/>
            <p:nvPr/>
          </p:nvSpPr>
          <p:spPr>
            <a:xfrm>
              <a:off x="0" y="38100"/>
              <a:ext cx="1512590" cy="117330"/>
            </a:xfrm>
            <a:prstGeom prst="rect">
              <a:avLst/>
            </a:prstGeom>
          </p:spPr>
          <p:txBody>
            <a:bodyPr lIns="50800" tIns="50800" rIns="50800" bIns="50800" rtlCol="0" anchor="ctr"/>
            <a:lstStyle/>
            <a:p>
              <a:pPr algn="ctr">
                <a:lnSpc>
                  <a:spcPts val="2500"/>
                </a:lnSpc>
              </a:pPr>
              <a:endParaRPr/>
            </a:p>
          </p:txBody>
        </p:sp>
      </p:grpSp>
      <p:sp>
        <p:nvSpPr>
          <p:cNvPr id="32" name="TextBox 32"/>
          <p:cNvSpPr txBox="1"/>
          <p:nvPr/>
        </p:nvSpPr>
        <p:spPr>
          <a:xfrm>
            <a:off x="3384919" y="6913340"/>
            <a:ext cx="5422662" cy="487313"/>
          </a:xfrm>
          <a:prstGeom prst="rect">
            <a:avLst/>
          </a:prstGeom>
        </p:spPr>
        <p:txBody>
          <a:bodyPr lIns="0" tIns="0" rIns="0" bIns="0" rtlCol="0" anchor="t">
            <a:spAutoFit/>
          </a:bodyPr>
          <a:lstStyle/>
          <a:p>
            <a:pPr algn="l">
              <a:lnSpc>
                <a:spcPts val="3780"/>
              </a:lnSpc>
            </a:pPr>
            <a:r>
              <a:rPr lang="en-US" sz="2700" dirty="0">
                <a:solidFill>
                  <a:srgbClr val="FFFFFF"/>
                </a:solidFill>
                <a:latin typeface="Banburi"/>
              </a:rPr>
              <a:t>04. APPLICATION DEMO VIDEO</a:t>
            </a:r>
          </a:p>
        </p:txBody>
      </p:sp>
      <p:grpSp>
        <p:nvGrpSpPr>
          <p:cNvPr id="33" name="Group 33"/>
          <p:cNvGrpSpPr/>
          <p:nvPr/>
        </p:nvGrpSpPr>
        <p:grpSpPr>
          <a:xfrm>
            <a:off x="9480419" y="5274104"/>
            <a:ext cx="5743114" cy="590148"/>
            <a:chOff x="0" y="0"/>
            <a:chExt cx="1512590" cy="155430"/>
          </a:xfrm>
        </p:grpSpPr>
        <p:sp>
          <p:nvSpPr>
            <p:cNvPr id="34" name="Freeform 34"/>
            <p:cNvSpPr/>
            <p:nvPr/>
          </p:nvSpPr>
          <p:spPr>
            <a:xfrm>
              <a:off x="0" y="0"/>
              <a:ext cx="1512590" cy="155430"/>
            </a:xfrm>
            <a:custGeom>
              <a:avLst/>
              <a:gdLst/>
              <a:ahLst/>
              <a:cxnLst/>
              <a:rect l="l" t="t" r="r" b="b"/>
              <a:pathLst>
                <a:path w="1512590" h="155430">
                  <a:moveTo>
                    <a:pt x="68750" y="0"/>
                  </a:moveTo>
                  <a:lnTo>
                    <a:pt x="1443840" y="0"/>
                  </a:lnTo>
                  <a:cubicBezTo>
                    <a:pt x="1462074" y="0"/>
                    <a:pt x="1479560" y="7243"/>
                    <a:pt x="1492453" y="20136"/>
                  </a:cubicBezTo>
                  <a:cubicBezTo>
                    <a:pt x="1505346" y="33029"/>
                    <a:pt x="1512590" y="50516"/>
                    <a:pt x="1512590" y="68750"/>
                  </a:cubicBezTo>
                  <a:lnTo>
                    <a:pt x="1512590" y="86680"/>
                  </a:lnTo>
                  <a:cubicBezTo>
                    <a:pt x="1512590" y="124650"/>
                    <a:pt x="1481809" y="155430"/>
                    <a:pt x="1443840" y="155430"/>
                  </a:cubicBezTo>
                  <a:lnTo>
                    <a:pt x="68750" y="155430"/>
                  </a:lnTo>
                  <a:cubicBezTo>
                    <a:pt x="50516" y="155430"/>
                    <a:pt x="33029" y="148187"/>
                    <a:pt x="20136" y="135294"/>
                  </a:cubicBezTo>
                  <a:cubicBezTo>
                    <a:pt x="7243" y="122400"/>
                    <a:pt x="0" y="104914"/>
                    <a:pt x="0" y="86680"/>
                  </a:cubicBezTo>
                  <a:lnTo>
                    <a:pt x="0" y="68750"/>
                  </a:lnTo>
                  <a:cubicBezTo>
                    <a:pt x="0" y="50516"/>
                    <a:pt x="7243" y="33029"/>
                    <a:pt x="20136" y="20136"/>
                  </a:cubicBezTo>
                  <a:cubicBezTo>
                    <a:pt x="33029" y="7243"/>
                    <a:pt x="50516" y="0"/>
                    <a:pt x="68750" y="0"/>
                  </a:cubicBezTo>
                  <a:close/>
                </a:path>
              </a:pathLst>
            </a:custGeom>
            <a:solidFill>
              <a:srgbClr val="334989"/>
            </a:solidFill>
          </p:spPr>
        </p:sp>
        <p:sp>
          <p:nvSpPr>
            <p:cNvPr id="35" name="TextBox 35"/>
            <p:cNvSpPr txBox="1"/>
            <p:nvPr/>
          </p:nvSpPr>
          <p:spPr>
            <a:xfrm>
              <a:off x="0" y="38100"/>
              <a:ext cx="1512590" cy="117330"/>
            </a:xfrm>
            <a:prstGeom prst="rect">
              <a:avLst/>
            </a:prstGeom>
          </p:spPr>
          <p:txBody>
            <a:bodyPr lIns="50800" tIns="50800" rIns="50800" bIns="50800" rtlCol="0" anchor="ctr"/>
            <a:lstStyle/>
            <a:p>
              <a:pPr algn="ctr">
                <a:lnSpc>
                  <a:spcPts val="2500"/>
                </a:lnSpc>
              </a:pPr>
              <a:endParaRPr/>
            </a:p>
          </p:txBody>
        </p:sp>
      </p:grpSp>
      <p:sp>
        <p:nvSpPr>
          <p:cNvPr id="36" name="TextBox 36"/>
          <p:cNvSpPr txBox="1"/>
          <p:nvPr/>
        </p:nvSpPr>
        <p:spPr>
          <a:xfrm>
            <a:off x="9800871" y="5339254"/>
            <a:ext cx="5422662" cy="487313"/>
          </a:xfrm>
          <a:prstGeom prst="rect">
            <a:avLst/>
          </a:prstGeom>
        </p:spPr>
        <p:txBody>
          <a:bodyPr lIns="0" tIns="0" rIns="0" bIns="0" rtlCol="0" anchor="t">
            <a:spAutoFit/>
          </a:bodyPr>
          <a:lstStyle/>
          <a:p>
            <a:pPr algn="l">
              <a:lnSpc>
                <a:spcPts val="3780"/>
              </a:lnSpc>
            </a:pPr>
            <a:r>
              <a:rPr lang="en-US" sz="2700" dirty="0">
                <a:solidFill>
                  <a:srgbClr val="FFFFFF"/>
                </a:solidFill>
                <a:latin typeface="Banburi"/>
              </a:rPr>
              <a:t>06. POSTER</a:t>
            </a:r>
          </a:p>
        </p:txBody>
      </p:sp>
      <p:grpSp>
        <p:nvGrpSpPr>
          <p:cNvPr id="37" name="Group 37"/>
          <p:cNvGrpSpPr/>
          <p:nvPr/>
        </p:nvGrpSpPr>
        <p:grpSpPr>
          <a:xfrm>
            <a:off x="9480419" y="6026288"/>
            <a:ext cx="5743114" cy="629131"/>
            <a:chOff x="0" y="0"/>
            <a:chExt cx="1418865" cy="155430"/>
          </a:xfrm>
        </p:grpSpPr>
        <p:sp>
          <p:nvSpPr>
            <p:cNvPr id="38" name="Freeform 38"/>
            <p:cNvSpPr/>
            <p:nvPr/>
          </p:nvSpPr>
          <p:spPr>
            <a:xfrm>
              <a:off x="0" y="0"/>
              <a:ext cx="1418865" cy="155430"/>
            </a:xfrm>
            <a:custGeom>
              <a:avLst/>
              <a:gdLst/>
              <a:ahLst/>
              <a:cxnLst/>
              <a:rect l="l" t="t" r="r" b="b"/>
              <a:pathLst>
                <a:path w="1418865" h="155430">
                  <a:moveTo>
                    <a:pt x="68750" y="0"/>
                  </a:moveTo>
                  <a:lnTo>
                    <a:pt x="1350115" y="0"/>
                  </a:lnTo>
                  <a:cubicBezTo>
                    <a:pt x="1368348" y="0"/>
                    <a:pt x="1385835" y="7243"/>
                    <a:pt x="1398728" y="20136"/>
                  </a:cubicBezTo>
                  <a:cubicBezTo>
                    <a:pt x="1411621" y="33029"/>
                    <a:pt x="1418865" y="50516"/>
                    <a:pt x="1418865" y="68750"/>
                  </a:cubicBezTo>
                  <a:lnTo>
                    <a:pt x="1418865" y="86680"/>
                  </a:lnTo>
                  <a:cubicBezTo>
                    <a:pt x="1418865" y="104914"/>
                    <a:pt x="1411621" y="122400"/>
                    <a:pt x="1398728" y="135294"/>
                  </a:cubicBezTo>
                  <a:cubicBezTo>
                    <a:pt x="1385835" y="148187"/>
                    <a:pt x="1368348" y="155430"/>
                    <a:pt x="1350115" y="155430"/>
                  </a:cubicBezTo>
                  <a:lnTo>
                    <a:pt x="68750" y="155430"/>
                  </a:lnTo>
                  <a:cubicBezTo>
                    <a:pt x="50516" y="155430"/>
                    <a:pt x="33029" y="148187"/>
                    <a:pt x="20136" y="135294"/>
                  </a:cubicBezTo>
                  <a:cubicBezTo>
                    <a:pt x="7243" y="122400"/>
                    <a:pt x="0" y="104914"/>
                    <a:pt x="0" y="86680"/>
                  </a:cubicBezTo>
                  <a:lnTo>
                    <a:pt x="0" y="68750"/>
                  </a:lnTo>
                  <a:cubicBezTo>
                    <a:pt x="0" y="50516"/>
                    <a:pt x="7243" y="33029"/>
                    <a:pt x="20136" y="20136"/>
                  </a:cubicBezTo>
                  <a:cubicBezTo>
                    <a:pt x="33029" y="7243"/>
                    <a:pt x="50516" y="0"/>
                    <a:pt x="68750" y="0"/>
                  </a:cubicBezTo>
                  <a:close/>
                </a:path>
              </a:pathLst>
            </a:custGeom>
            <a:solidFill>
              <a:srgbClr val="334989"/>
            </a:solidFill>
          </p:spPr>
        </p:sp>
        <p:sp>
          <p:nvSpPr>
            <p:cNvPr id="39" name="TextBox 39"/>
            <p:cNvSpPr txBox="1"/>
            <p:nvPr/>
          </p:nvSpPr>
          <p:spPr>
            <a:xfrm>
              <a:off x="0" y="47625"/>
              <a:ext cx="1418865" cy="107805"/>
            </a:xfrm>
            <a:prstGeom prst="rect">
              <a:avLst/>
            </a:prstGeom>
          </p:spPr>
          <p:txBody>
            <a:bodyPr lIns="54156" tIns="54156" rIns="54156" bIns="54156" rtlCol="0" anchor="ctr"/>
            <a:lstStyle/>
            <a:p>
              <a:pPr algn="ctr">
                <a:lnSpc>
                  <a:spcPts val="2500"/>
                </a:lnSpc>
              </a:pPr>
              <a:endParaRPr/>
            </a:p>
          </p:txBody>
        </p:sp>
      </p:grpSp>
      <p:sp>
        <p:nvSpPr>
          <p:cNvPr id="40" name="TextBox 40"/>
          <p:cNvSpPr txBox="1"/>
          <p:nvPr/>
        </p:nvSpPr>
        <p:spPr>
          <a:xfrm>
            <a:off x="9800871" y="6089362"/>
            <a:ext cx="5422662" cy="512961"/>
          </a:xfrm>
          <a:prstGeom prst="rect">
            <a:avLst/>
          </a:prstGeom>
        </p:spPr>
        <p:txBody>
          <a:bodyPr lIns="0" tIns="0" rIns="0" bIns="0" rtlCol="0" anchor="t">
            <a:spAutoFit/>
          </a:bodyPr>
          <a:lstStyle/>
          <a:p>
            <a:pPr algn="l">
              <a:lnSpc>
                <a:spcPts val="4029"/>
              </a:lnSpc>
            </a:pPr>
            <a:r>
              <a:rPr lang="en-US" sz="2878" dirty="0">
                <a:solidFill>
                  <a:srgbClr val="FFFFFF"/>
                </a:solidFill>
                <a:latin typeface="Banburi"/>
              </a:rPr>
              <a:t>07. HKI SUBMISSION DOCUMENT</a:t>
            </a:r>
          </a:p>
        </p:txBody>
      </p:sp>
      <p:grpSp>
        <p:nvGrpSpPr>
          <p:cNvPr id="41" name="Group 41"/>
          <p:cNvGrpSpPr/>
          <p:nvPr/>
        </p:nvGrpSpPr>
        <p:grpSpPr>
          <a:xfrm>
            <a:off x="9480419" y="6839352"/>
            <a:ext cx="5743114" cy="590148"/>
            <a:chOff x="0" y="0"/>
            <a:chExt cx="1512590" cy="155430"/>
          </a:xfrm>
        </p:grpSpPr>
        <p:sp>
          <p:nvSpPr>
            <p:cNvPr id="42" name="Freeform 42"/>
            <p:cNvSpPr/>
            <p:nvPr/>
          </p:nvSpPr>
          <p:spPr>
            <a:xfrm>
              <a:off x="0" y="0"/>
              <a:ext cx="1512590" cy="155430"/>
            </a:xfrm>
            <a:custGeom>
              <a:avLst/>
              <a:gdLst/>
              <a:ahLst/>
              <a:cxnLst/>
              <a:rect l="l" t="t" r="r" b="b"/>
              <a:pathLst>
                <a:path w="1512590" h="155430">
                  <a:moveTo>
                    <a:pt x="68750" y="0"/>
                  </a:moveTo>
                  <a:lnTo>
                    <a:pt x="1443840" y="0"/>
                  </a:lnTo>
                  <a:cubicBezTo>
                    <a:pt x="1462074" y="0"/>
                    <a:pt x="1479560" y="7243"/>
                    <a:pt x="1492453" y="20136"/>
                  </a:cubicBezTo>
                  <a:cubicBezTo>
                    <a:pt x="1505346" y="33029"/>
                    <a:pt x="1512590" y="50516"/>
                    <a:pt x="1512590" y="68750"/>
                  </a:cubicBezTo>
                  <a:lnTo>
                    <a:pt x="1512590" y="86680"/>
                  </a:lnTo>
                  <a:cubicBezTo>
                    <a:pt x="1512590" y="124650"/>
                    <a:pt x="1481809" y="155430"/>
                    <a:pt x="1443840" y="155430"/>
                  </a:cubicBezTo>
                  <a:lnTo>
                    <a:pt x="68750" y="155430"/>
                  </a:lnTo>
                  <a:cubicBezTo>
                    <a:pt x="50516" y="155430"/>
                    <a:pt x="33029" y="148187"/>
                    <a:pt x="20136" y="135294"/>
                  </a:cubicBezTo>
                  <a:cubicBezTo>
                    <a:pt x="7243" y="122400"/>
                    <a:pt x="0" y="104914"/>
                    <a:pt x="0" y="86680"/>
                  </a:cubicBezTo>
                  <a:lnTo>
                    <a:pt x="0" y="68750"/>
                  </a:lnTo>
                  <a:cubicBezTo>
                    <a:pt x="0" y="50516"/>
                    <a:pt x="7243" y="33029"/>
                    <a:pt x="20136" y="20136"/>
                  </a:cubicBezTo>
                  <a:cubicBezTo>
                    <a:pt x="33029" y="7243"/>
                    <a:pt x="50516" y="0"/>
                    <a:pt x="68750" y="0"/>
                  </a:cubicBezTo>
                  <a:close/>
                </a:path>
              </a:pathLst>
            </a:custGeom>
            <a:solidFill>
              <a:srgbClr val="334989"/>
            </a:solidFill>
          </p:spPr>
        </p:sp>
        <p:sp>
          <p:nvSpPr>
            <p:cNvPr id="43" name="TextBox 43"/>
            <p:cNvSpPr txBox="1"/>
            <p:nvPr/>
          </p:nvSpPr>
          <p:spPr>
            <a:xfrm>
              <a:off x="0" y="38100"/>
              <a:ext cx="1512590" cy="117330"/>
            </a:xfrm>
            <a:prstGeom prst="rect">
              <a:avLst/>
            </a:prstGeom>
          </p:spPr>
          <p:txBody>
            <a:bodyPr lIns="50800" tIns="50800" rIns="50800" bIns="50800" rtlCol="0" anchor="ctr"/>
            <a:lstStyle/>
            <a:p>
              <a:pPr algn="ctr">
                <a:lnSpc>
                  <a:spcPts val="2500"/>
                </a:lnSpc>
              </a:pPr>
              <a:endParaRPr/>
            </a:p>
          </p:txBody>
        </p:sp>
      </p:grpSp>
      <p:sp>
        <p:nvSpPr>
          <p:cNvPr id="44" name="TextBox 44"/>
          <p:cNvSpPr txBox="1"/>
          <p:nvPr/>
        </p:nvSpPr>
        <p:spPr>
          <a:xfrm>
            <a:off x="9791346" y="6904502"/>
            <a:ext cx="5422662" cy="487313"/>
          </a:xfrm>
          <a:prstGeom prst="rect">
            <a:avLst/>
          </a:prstGeom>
        </p:spPr>
        <p:txBody>
          <a:bodyPr lIns="0" tIns="0" rIns="0" bIns="0" rtlCol="0" anchor="t">
            <a:spAutoFit/>
          </a:bodyPr>
          <a:lstStyle/>
          <a:p>
            <a:pPr algn="l">
              <a:lnSpc>
                <a:spcPts val="3780"/>
              </a:lnSpc>
            </a:pPr>
            <a:r>
              <a:rPr lang="en-US" sz="2700" dirty="0">
                <a:solidFill>
                  <a:srgbClr val="FFFFFF"/>
                </a:solidFill>
                <a:latin typeface="Banburi"/>
              </a:rPr>
              <a:t>08. PBL HANDOVER PROTOCOL</a:t>
            </a:r>
          </a:p>
        </p:txBody>
      </p:sp>
      <p:sp>
        <p:nvSpPr>
          <p:cNvPr id="45" name="Freeform 45"/>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5"/>
            <a:stretch>
              <a:fillRect/>
            </a:stretch>
          </a:blipFill>
        </p:spPr>
      </p:sp>
      <p:sp>
        <p:nvSpPr>
          <p:cNvPr id="46" name="Freeform 46"/>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6"/>
            <a:stretch>
              <a:fillRect/>
            </a:stretch>
          </a:blipFill>
        </p:spPr>
      </p:sp>
      <p:sp>
        <p:nvSpPr>
          <p:cNvPr id="47" name="TextBox 47"/>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48" name="TextBox 48"/>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grpSp>
        <p:nvGrpSpPr>
          <p:cNvPr id="52" name="Group 29">
            <a:extLst>
              <a:ext uri="{FF2B5EF4-FFF2-40B4-BE49-F238E27FC236}">
                <a16:creationId xmlns:a16="http://schemas.microsoft.com/office/drawing/2014/main" id="{DE7B5956-208C-463C-876C-CD54F094E9D4}"/>
              </a:ext>
            </a:extLst>
          </p:cNvPr>
          <p:cNvGrpSpPr/>
          <p:nvPr/>
        </p:nvGrpSpPr>
        <p:grpSpPr>
          <a:xfrm>
            <a:off x="9480419" y="4461213"/>
            <a:ext cx="5743114" cy="590148"/>
            <a:chOff x="0" y="0"/>
            <a:chExt cx="1512590" cy="155430"/>
          </a:xfrm>
        </p:grpSpPr>
        <p:sp>
          <p:nvSpPr>
            <p:cNvPr id="53" name="Freeform 30">
              <a:extLst>
                <a:ext uri="{FF2B5EF4-FFF2-40B4-BE49-F238E27FC236}">
                  <a16:creationId xmlns:a16="http://schemas.microsoft.com/office/drawing/2014/main" id="{DE90F43E-62FB-49D1-8A44-B0A3E94582D1}"/>
                </a:ext>
              </a:extLst>
            </p:cNvPr>
            <p:cNvSpPr/>
            <p:nvPr/>
          </p:nvSpPr>
          <p:spPr>
            <a:xfrm>
              <a:off x="0" y="0"/>
              <a:ext cx="1512590" cy="155430"/>
            </a:xfrm>
            <a:custGeom>
              <a:avLst/>
              <a:gdLst/>
              <a:ahLst/>
              <a:cxnLst/>
              <a:rect l="l" t="t" r="r" b="b"/>
              <a:pathLst>
                <a:path w="1512590" h="155430">
                  <a:moveTo>
                    <a:pt x="68750" y="0"/>
                  </a:moveTo>
                  <a:lnTo>
                    <a:pt x="1443840" y="0"/>
                  </a:lnTo>
                  <a:cubicBezTo>
                    <a:pt x="1462074" y="0"/>
                    <a:pt x="1479560" y="7243"/>
                    <a:pt x="1492453" y="20136"/>
                  </a:cubicBezTo>
                  <a:cubicBezTo>
                    <a:pt x="1505346" y="33029"/>
                    <a:pt x="1512590" y="50516"/>
                    <a:pt x="1512590" y="68750"/>
                  </a:cubicBezTo>
                  <a:lnTo>
                    <a:pt x="1512590" y="86680"/>
                  </a:lnTo>
                  <a:cubicBezTo>
                    <a:pt x="1512590" y="124650"/>
                    <a:pt x="1481809" y="155430"/>
                    <a:pt x="1443840" y="155430"/>
                  </a:cubicBezTo>
                  <a:lnTo>
                    <a:pt x="68750" y="155430"/>
                  </a:lnTo>
                  <a:cubicBezTo>
                    <a:pt x="50516" y="155430"/>
                    <a:pt x="33029" y="148187"/>
                    <a:pt x="20136" y="135294"/>
                  </a:cubicBezTo>
                  <a:cubicBezTo>
                    <a:pt x="7243" y="122400"/>
                    <a:pt x="0" y="104914"/>
                    <a:pt x="0" y="86680"/>
                  </a:cubicBezTo>
                  <a:lnTo>
                    <a:pt x="0" y="68750"/>
                  </a:lnTo>
                  <a:cubicBezTo>
                    <a:pt x="0" y="50516"/>
                    <a:pt x="7243" y="33029"/>
                    <a:pt x="20136" y="20136"/>
                  </a:cubicBezTo>
                  <a:cubicBezTo>
                    <a:pt x="33029" y="7243"/>
                    <a:pt x="50516" y="0"/>
                    <a:pt x="68750" y="0"/>
                  </a:cubicBezTo>
                  <a:close/>
                </a:path>
              </a:pathLst>
            </a:custGeom>
            <a:solidFill>
              <a:srgbClr val="334989"/>
            </a:solidFill>
          </p:spPr>
        </p:sp>
        <p:sp>
          <p:nvSpPr>
            <p:cNvPr id="54" name="TextBox 31">
              <a:extLst>
                <a:ext uri="{FF2B5EF4-FFF2-40B4-BE49-F238E27FC236}">
                  <a16:creationId xmlns:a16="http://schemas.microsoft.com/office/drawing/2014/main" id="{9BE0CBD6-5814-416F-9E43-BDF2AE7C1AC1}"/>
                </a:ext>
              </a:extLst>
            </p:cNvPr>
            <p:cNvSpPr txBox="1"/>
            <p:nvPr/>
          </p:nvSpPr>
          <p:spPr>
            <a:xfrm>
              <a:off x="0" y="38100"/>
              <a:ext cx="1512590" cy="117330"/>
            </a:xfrm>
            <a:prstGeom prst="rect">
              <a:avLst/>
            </a:prstGeom>
          </p:spPr>
          <p:txBody>
            <a:bodyPr lIns="50800" tIns="50800" rIns="50800" bIns="50800" rtlCol="0" anchor="ctr"/>
            <a:lstStyle/>
            <a:p>
              <a:pPr algn="ctr">
                <a:lnSpc>
                  <a:spcPts val="2500"/>
                </a:lnSpc>
              </a:pPr>
              <a:endParaRPr/>
            </a:p>
          </p:txBody>
        </p:sp>
      </p:grpSp>
      <p:sp>
        <p:nvSpPr>
          <p:cNvPr id="55" name="TextBox 32">
            <a:extLst>
              <a:ext uri="{FF2B5EF4-FFF2-40B4-BE49-F238E27FC236}">
                <a16:creationId xmlns:a16="http://schemas.microsoft.com/office/drawing/2014/main" id="{3AB092E0-435C-4BD3-86B5-69D775290D75}"/>
              </a:ext>
            </a:extLst>
          </p:cNvPr>
          <p:cNvSpPr txBox="1"/>
          <p:nvPr/>
        </p:nvSpPr>
        <p:spPr>
          <a:xfrm>
            <a:off x="9800871" y="4526362"/>
            <a:ext cx="5422662" cy="487313"/>
          </a:xfrm>
          <a:prstGeom prst="rect">
            <a:avLst/>
          </a:prstGeom>
        </p:spPr>
        <p:txBody>
          <a:bodyPr lIns="0" tIns="0" rIns="0" bIns="0" rtlCol="0" anchor="t">
            <a:spAutoFit/>
          </a:bodyPr>
          <a:lstStyle/>
          <a:p>
            <a:pPr algn="l">
              <a:lnSpc>
                <a:spcPts val="3780"/>
              </a:lnSpc>
            </a:pPr>
            <a:r>
              <a:rPr lang="en-US" sz="2700" dirty="0">
                <a:solidFill>
                  <a:srgbClr val="FFFFFF"/>
                </a:solidFill>
                <a:latin typeface="Banburi"/>
              </a:rPr>
              <a:t>05. MANUAL BOOK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925" b="-9925"/>
            </a:stretch>
          </a:blipFill>
        </p:spPr>
      </p:sp>
      <p:sp>
        <p:nvSpPr>
          <p:cNvPr id="3" name="Freeform 3"/>
          <p:cNvSpPr/>
          <p:nvPr/>
        </p:nvSpPr>
        <p:spPr>
          <a:xfrm flipH="1" flipV="1">
            <a:off x="-2114733" y="-1721461"/>
            <a:ext cx="9329683" cy="4571545"/>
          </a:xfrm>
          <a:custGeom>
            <a:avLst/>
            <a:gdLst/>
            <a:ahLst/>
            <a:cxnLst/>
            <a:rect l="l" t="t" r="r" b="b"/>
            <a:pathLst>
              <a:path w="9329683" h="4571545">
                <a:moveTo>
                  <a:pt x="9329682" y="4571545"/>
                </a:moveTo>
                <a:lnTo>
                  <a:pt x="0" y="4571545"/>
                </a:lnTo>
                <a:lnTo>
                  <a:pt x="0" y="0"/>
                </a:lnTo>
                <a:lnTo>
                  <a:pt x="9329682" y="0"/>
                </a:lnTo>
                <a:lnTo>
                  <a:pt x="9329682" y="4571545"/>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83245" y="3899817"/>
            <a:ext cx="492788" cy="492788"/>
          </a:xfrm>
          <a:custGeom>
            <a:avLst/>
            <a:gdLst/>
            <a:ahLst/>
            <a:cxnLst/>
            <a:rect l="l" t="t" r="r" b="b"/>
            <a:pathLst>
              <a:path w="492788" h="492788">
                <a:moveTo>
                  <a:pt x="0" y="0"/>
                </a:moveTo>
                <a:lnTo>
                  <a:pt x="492789" y="0"/>
                </a:lnTo>
                <a:lnTo>
                  <a:pt x="492789" y="492788"/>
                </a:lnTo>
                <a:lnTo>
                  <a:pt x="0" y="492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599813">
            <a:off x="11220553" y="6433834"/>
            <a:ext cx="10311063" cy="8145740"/>
          </a:xfrm>
          <a:custGeom>
            <a:avLst/>
            <a:gdLst/>
            <a:ahLst/>
            <a:cxnLst/>
            <a:rect l="l" t="t" r="r" b="b"/>
            <a:pathLst>
              <a:path w="10311063" h="8145740">
                <a:moveTo>
                  <a:pt x="0" y="0"/>
                </a:moveTo>
                <a:lnTo>
                  <a:pt x="10311063" y="0"/>
                </a:lnTo>
                <a:lnTo>
                  <a:pt x="10311063" y="8145740"/>
                </a:lnTo>
                <a:lnTo>
                  <a:pt x="0" y="814574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071159" y="8447753"/>
            <a:ext cx="427267" cy="411069"/>
          </a:xfrm>
          <a:custGeom>
            <a:avLst/>
            <a:gdLst/>
            <a:ahLst/>
            <a:cxnLst/>
            <a:rect l="l" t="t" r="r" b="b"/>
            <a:pathLst>
              <a:path w="427267" h="411069">
                <a:moveTo>
                  <a:pt x="0" y="0"/>
                </a:moveTo>
                <a:lnTo>
                  <a:pt x="427267" y="0"/>
                </a:lnTo>
                <a:lnTo>
                  <a:pt x="427267" y="411069"/>
                </a:lnTo>
                <a:lnTo>
                  <a:pt x="0" y="411069"/>
                </a:lnTo>
                <a:lnTo>
                  <a:pt x="0" y="0"/>
                </a:lnTo>
                <a:close/>
              </a:path>
            </a:pathLst>
          </a:custGeom>
          <a:blipFill>
            <a:blip r:embed="rId9">
              <a:extLst>
                <a:ext uri="{96DAC541-7B7A-43D3-8B79-37D633B846F1}">
                  <asvg:svgBlip xmlns:asvg="http://schemas.microsoft.com/office/drawing/2016/SVG/main" r:embed="rId10"/>
                </a:ext>
              </a:extLst>
            </a:blip>
            <a:stretch>
              <a:fillRect r="-234639"/>
            </a:stretch>
          </a:blipFill>
        </p:spPr>
      </p:sp>
      <p:grpSp>
        <p:nvGrpSpPr>
          <p:cNvPr id="7" name="Group 7"/>
          <p:cNvGrpSpPr/>
          <p:nvPr/>
        </p:nvGrpSpPr>
        <p:grpSpPr>
          <a:xfrm>
            <a:off x="15746774" y="9264851"/>
            <a:ext cx="5387252" cy="590148"/>
            <a:chOff x="0" y="0"/>
            <a:chExt cx="1418865" cy="155430"/>
          </a:xfrm>
        </p:grpSpPr>
        <p:sp>
          <p:nvSpPr>
            <p:cNvPr id="8" name="Freeform 8"/>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F1C636"/>
            </a:solidFill>
          </p:spPr>
        </p:sp>
        <p:sp>
          <p:nvSpPr>
            <p:cNvPr id="9" name="TextBox 9"/>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grpSp>
        <p:nvGrpSpPr>
          <p:cNvPr id="10" name="Group 10"/>
          <p:cNvGrpSpPr/>
          <p:nvPr/>
        </p:nvGrpSpPr>
        <p:grpSpPr>
          <a:xfrm>
            <a:off x="15594374" y="9112451"/>
            <a:ext cx="5387252" cy="590148"/>
            <a:chOff x="0" y="0"/>
            <a:chExt cx="1418865" cy="155430"/>
          </a:xfrm>
        </p:grpSpPr>
        <p:sp>
          <p:nvSpPr>
            <p:cNvPr id="11" name="Freeform 11"/>
            <p:cNvSpPr/>
            <p:nvPr/>
          </p:nvSpPr>
          <p:spPr>
            <a:xfrm>
              <a:off x="0" y="0"/>
              <a:ext cx="1418865" cy="155430"/>
            </a:xfrm>
            <a:custGeom>
              <a:avLst/>
              <a:gdLst/>
              <a:ahLst/>
              <a:cxnLst/>
              <a:rect l="l" t="t" r="r" b="b"/>
              <a:pathLst>
                <a:path w="1418865" h="155430">
                  <a:moveTo>
                    <a:pt x="73291" y="0"/>
                  </a:moveTo>
                  <a:lnTo>
                    <a:pt x="1345573" y="0"/>
                  </a:lnTo>
                  <a:cubicBezTo>
                    <a:pt x="1386051" y="0"/>
                    <a:pt x="1418865" y="32814"/>
                    <a:pt x="1418865" y="73291"/>
                  </a:cubicBezTo>
                  <a:lnTo>
                    <a:pt x="1418865" y="82139"/>
                  </a:lnTo>
                  <a:cubicBezTo>
                    <a:pt x="1418865" y="122616"/>
                    <a:pt x="1386051" y="155430"/>
                    <a:pt x="1345573" y="155430"/>
                  </a:cubicBezTo>
                  <a:lnTo>
                    <a:pt x="73291" y="155430"/>
                  </a:lnTo>
                  <a:cubicBezTo>
                    <a:pt x="32814" y="155430"/>
                    <a:pt x="0" y="122616"/>
                    <a:pt x="0" y="82139"/>
                  </a:cubicBezTo>
                  <a:lnTo>
                    <a:pt x="0" y="73291"/>
                  </a:lnTo>
                  <a:cubicBezTo>
                    <a:pt x="0" y="32814"/>
                    <a:pt x="32814" y="0"/>
                    <a:pt x="73291" y="0"/>
                  </a:cubicBezTo>
                  <a:close/>
                </a:path>
              </a:pathLst>
            </a:custGeom>
            <a:solidFill>
              <a:srgbClr val="E8EBF4"/>
            </a:solidFill>
          </p:spPr>
        </p:sp>
        <p:sp>
          <p:nvSpPr>
            <p:cNvPr id="12" name="TextBox 12"/>
            <p:cNvSpPr txBox="1"/>
            <p:nvPr/>
          </p:nvSpPr>
          <p:spPr>
            <a:xfrm>
              <a:off x="0" y="38100"/>
              <a:ext cx="1418865" cy="117330"/>
            </a:xfrm>
            <a:prstGeom prst="rect">
              <a:avLst/>
            </a:prstGeom>
          </p:spPr>
          <p:txBody>
            <a:bodyPr lIns="50800" tIns="50800" rIns="50800" bIns="50800" rtlCol="0" anchor="ctr"/>
            <a:lstStyle/>
            <a:p>
              <a:pPr algn="ctr">
                <a:lnSpc>
                  <a:spcPts val="2500"/>
                </a:lnSpc>
              </a:pPr>
              <a:endParaRPr/>
            </a:p>
          </p:txBody>
        </p:sp>
      </p:grpSp>
      <p:sp>
        <p:nvSpPr>
          <p:cNvPr id="13" name="Freeform 13"/>
          <p:cNvSpPr/>
          <p:nvPr/>
        </p:nvSpPr>
        <p:spPr>
          <a:xfrm>
            <a:off x="16571145" y="4392605"/>
            <a:ext cx="688155" cy="2293851"/>
          </a:xfrm>
          <a:custGeom>
            <a:avLst/>
            <a:gdLst/>
            <a:ahLst/>
            <a:cxnLst/>
            <a:rect l="l" t="t" r="r" b="b"/>
            <a:pathLst>
              <a:path w="688155" h="2293851">
                <a:moveTo>
                  <a:pt x="0" y="0"/>
                </a:moveTo>
                <a:lnTo>
                  <a:pt x="688155" y="0"/>
                </a:lnTo>
                <a:lnTo>
                  <a:pt x="688155" y="2293851"/>
                </a:lnTo>
                <a:lnTo>
                  <a:pt x="0" y="22938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6716642" y="1395270"/>
            <a:ext cx="4854716" cy="1123950"/>
          </a:xfrm>
          <a:prstGeom prst="rect">
            <a:avLst/>
          </a:prstGeom>
        </p:spPr>
        <p:txBody>
          <a:bodyPr lIns="0" tIns="0" rIns="0" bIns="0" rtlCol="0" anchor="t">
            <a:spAutoFit/>
          </a:bodyPr>
          <a:lstStyle/>
          <a:p>
            <a:pPr marL="0" lvl="0" indent="0" algn="ctr">
              <a:lnSpc>
                <a:spcPts val="8399"/>
              </a:lnSpc>
            </a:pPr>
            <a:r>
              <a:rPr lang="en-US" sz="6999" spc="139">
                <a:solidFill>
                  <a:srgbClr val="2D3E70"/>
                </a:solidFill>
                <a:latin typeface="Brasika"/>
              </a:rPr>
              <a:t>Logbook</a:t>
            </a:r>
          </a:p>
        </p:txBody>
      </p:sp>
      <p:sp>
        <p:nvSpPr>
          <p:cNvPr id="16" name="TextBox 16"/>
          <p:cNvSpPr txBox="1"/>
          <p:nvPr/>
        </p:nvSpPr>
        <p:spPr>
          <a:xfrm>
            <a:off x="15905695" y="9296400"/>
            <a:ext cx="2008858"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Halaman 09</a:t>
            </a:r>
          </a:p>
        </p:txBody>
      </p:sp>
      <p:sp>
        <p:nvSpPr>
          <p:cNvPr id="17" name="Freeform 17"/>
          <p:cNvSpPr/>
          <p:nvPr/>
        </p:nvSpPr>
        <p:spPr>
          <a:xfrm>
            <a:off x="1028700" y="472073"/>
            <a:ext cx="1411932" cy="1113254"/>
          </a:xfrm>
          <a:custGeom>
            <a:avLst/>
            <a:gdLst/>
            <a:ahLst/>
            <a:cxnLst/>
            <a:rect l="l" t="t" r="r" b="b"/>
            <a:pathLst>
              <a:path w="1411932" h="1113254">
                <a:moveTo>
                  <a:pt x="0" y="0"/>
                </a:moveTo>
                <a:lnTo>
                  <a:pt x="1411932" y="0"/>
                </a:lnTo>
                <a:lnTo>
                  <a:pt x="1411932" y="1113254"/>
                </a:lnTo>
                <a:lnTo>
                  <a:pt x="0" y="1113254"/>
                </a:lnTo>
                <a:lnTo>
                  <a:pt x="0" y="0"/>
                </a:lnTo>
                <a:close/>
              </a:path>
            </a:pathLst>
          </a:custGeom>
          <a:blipFill>
            <a:blip r:embed="rId13"/>
            <a:stretch>
              <a:fillRect/>
            </a:stretch>
          </a:blipFill>
        </p:spPr>
      </p:sp>
      <p:sp>
        <p:nvSpPr>
          <p:cNvPr id="18" name="Freeform 18"/>
          <p:cNvSpPr/>
          <p:nvPr/>
        </p:nvSpPr>
        <p:spPr>
          <a:xfrm>
            <a:off x="2276034" y="263314"/>
            <a:ext cx="1533725" cy="1530772"/>
          </a:xfrm>
          <a:custGeom>
            <a:avLst/>
            <a:gdLst/>
            <a:ahLst/>
            <a:cxnLst/>
            <a:rect l="l" t="t" r="r" b="b"/>
            <a:pathLst>
              <a:path w="1533725" h="1530772">
                <a:moveTo>
                  <a:pt x="0" y="0"/>
                </a:moveTo>
                <a:lnTo>
                  <a:pt x="1533725" y="0"/>
                </a:lnTo>
                <a:lnTo>
                  <a:pt x="1533725" y="1530772"/>
                </a:lnTo>
                <a:lnTo>
                  <a:pt x="0" y="1530772"/>
                </a:lnTo>
                <a:lnTo>
                  <a:pt x="0" y="0"/>
                </a:lnTo>
                <a:close/>
              </a:path>
            </a:pathLst>
          </a:custGeom>
          <a:blipFill>
            <a:blip r:embed="rId14"/>
            <a:stretch>
              <a:fillRect/>
            </a:stretch>
          </a:blipFill>
        </p:spPr>
      </p:sp>
      <p:sp>
        <p:nvSpPr>
          <p:cNvPr id="19" name="TextBox 19"/>
          <p:cNvSpPr txBox="1"/>
          <p:nvPr/>
        </p:nvSpPr>
        <p:spPr>
          <a:xfrm>
            <a:off x="10149577" y="768349"/>
            <a:ext cx="7109723" cy="260351"/>
          </a:xfrm>
          <a:prstGeom prst="rect">
            <a:avLst/>
          </a:prstGeom>
        </p:spPr>
        <p:txBody>
          <a:bodyPr lIns="0" tIns="0" rIns="0" bIns="0" rtlCol="0" anchor="t">
            <a:spAutoFit/>
          </a:bodyPr>
          <a:lstStyle/>
          <a:p>
            <a:pPr marL="0" lvl="0" indent="0" algn="r">
              <a:lnSpc>
                <a:spcPts val="2000"/>
              </a:lnSpc>
              <a:spcBef>
                <a:spcPct val="0"/>
              </a:spcBef>
            </a:pPr>
            <a:r>
              <a:rPr lang="en-US" sz="2000">
                <a:solidFill>
                  <a:srgbClr val="2D3E70"/>
                </a:solidFill>
                <a:latin typeface="Banburi Bold"/>
              </a:rPr>
              <a:t>TEKNIK REKAYASA MULTIMEDIA</a:t>
            </a:r>
          </a:p>
        </p:txBody>
      </p:sp>
      <p:sp>
        <p:nvSpPr>
          <p:cNvPr id="20" name="TextBox 20"/>
          <p:cNvSpPr txBox="1"/>
          <p:nvPr/>
        </p:nvSpPr>
        <p:spPr>
          <a:xfrm>
            <a:off x="1028700" y="9296400"/>
            <a:ext cx="7109723" cy="260351"/>
          </a:xfrm>
          <a:prstGeom prst="rect">
            <a:avLst/>
          </a:prstGeom>
        </p:spPr>
        <p:txBody>
          <a:bodyPr lIns="0" tIns="0" rIns="0" bIns="0" rtlCol="0" anchor="t">
            <a:spAutoFit/>
          </a:bodyPr>
          <a:lstStyle/>
          <a:p>
            <a:pPr marL="0" lvl="0" indent="0" algn="l">
              <a:lnSpc>
                <a:spcPts val="2000"/>
              </a:lnSpc>
              <a:spcBef>
                <a:spcPct val="0"/>
              </a:spcBef>
            </a:pPr>
            <a:r>
              <a:rPr lang="en-US" sz="2000">
                <a:solidFill>
                  <a:srgbClr val="2D3E70"/>
                </a:solidFill>
                <a:latin typeface="Banburi Bold"/>
              </a:rPr>
              <a:t>Aplikasi Mobile Scale | Tim 4</a:t>
            </a:r>
          </a:p>
        </p:txBody>
      </p:sp>
      <p:pic>
        <p:nvPicPr>
          <p:cNvPr id="26" name="Picture 25">
            <a:extLst>
              <a:ext uri="{FF2B5EF4-FFF2-40B4-BE49-F238E27FC236}">
                <a16:creationId xmlns:a16="http://schemas.microsoft.com/office/drawing/2014/main" id="{FBFD9100-F326-4399-B9E5-C6AF1CD4ABE2}"/>
              </a:ext>
            </a:extLst>
          </p:cNvPr>
          <p:cNvPicPr>
            <a:picLocks noChangeAspect="1"/>
          </p:cNvPicPr>
          <p:nvPr/>
        </p:nvPicPr>
        <p:blipFill>
          <a:blip r:embed="rId15"/>
          <a:stretch>
            <a:fillRect/>
          </a:stretch>
        </p:blipFill>
        <p:spPr>
          <a:xfrm>
            <a:off x="2790589" y="2712099"/>
            <a:ext cx="12698897" cy="61796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980</Words>
  <Application>Microsoft Office PowerPoint</Application>
  <PresentationFormat>Custom</PresentationFormat>
  <Paragraphs>159</Paragraphs>
  <Slides>18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Banburi Bold</vt:lpstr>
      <vt:lpstr>Banburi</vt:lpstr>
      <vt:lpstr>Telegraf Bold</vt:lpstr>
      <vt:lpstr>Calibri</vt:lpstr>
      <vt:lpstr>Banburi Italics</vt:lpstr>
      <vt:lpstr>Banburi Ultra-Bold</vt:lpstr>
      <vt:lpstr>Brasika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PBL UAS SMT 4</dc:title>
  <cp:lastModifiedBy>dwiputra190301@gmail.com</cp:lastModifiedBy>
  <cp:revision>6</cp:revision>
  <dcterms:created xsi:type="dcterms:W3CDTF">2006-08-16T00:00:00Z</dcterms:created>
  <dcterms:modified xsi:type="dcterms:W3CDTF">2024-06-13T14:37:25Z</dcterms:modified>
  <dc:identifier>DAGHdckumOI</dc:identifier>
</cp:coreProperties>
</file>